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60" r:id="rId3"/>
    <p:sldId id="259" r:id="rId4"/>
    <p:sldId id="261" r:id="rId5"/>
    <p:sldId id="265" r:id="rId6"/>
    <p:sldId id="264" r:id="rId7"/>
    <p:sldId id="266" r:id="rId8"/>
    <p:sldId id="262" r:id="rId9"/>
    <p:sldId id="257" r:id="rId10"/>
    <p:sldId id="258" r:id="rId11"/>
    <p:sldId id="263" r:id="rId12"/>
    <p:sldId id="269" r:id="rId13"/>
    <p:sldId id="267" r:id="rId14"/>
    <p:sldId id="268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5FEDA7-9982-4427-B50E-52EE25DEBF31}" type="doc">
      <dgm:prSet loTypeId="urn:microsoft.com/office/officeart/2009/3/layout/DescendingProcess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9175845E-0BAC-4ADC-9A46-5A03FB84C1D8}">
      <dgm:prSet phldrT="[Text]" custT="1"/>
      <dgm:spPr/>
      <dgm:t>
        <a:bodyPr anchor="ctr"/>
        <a:lstStyle/>
        <a:p>
          <a:pPr algn="ctr"/>
          <a:r>
            <a:rPr lang="en-US" sz="28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Manusia</a:t>
          </a:r>
          <a:r>
            <a:rPr lang="en-US" sz="28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/Akal</a:t>
          </a:r>
          <a:endParaRPr lang="id-ID" sz="2800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gm:t>
    </dgm:pt>
    <dgm:pt modelId="{23845A60-4912-458D-9D62-21AC7AF15C72}" type="parTrans" cxnId="{F64E58E8-12DC-459B-B579-553D38266F5A}">
      <dgm:prSet/>
      <dgm:spPr/>
      <dgm:t>
        <a:bodyPr/>
        <a:lstStyle/>
        <a:p>
          <a:endParaRPr lang="id-ID"/>
        </a:p>
      </dgm:t>
    </dgm:pt>
    <dgm:pt modelId="{EC0F96AD-D978-4712-9A9B-D1EFFF2B050D}" type="sibTrans" cxnId="{F64E58E8-12DC-459B-B579-553D38266F5A}">
      <dgm:prSet/>
      <dgm:spPr/>
      <dgm:t>
        <a:bodyPr/>
        <a:lstStyle/>
        <a:p>
          <a:endParaRPr lang="id-ID"/>
        </a:p>
      </dgm:t>
    </dgm:pt>
    <dgm:pt modelId="{E96A40B1-2A30-4D92-B7FF-90C83A54F08F}">
      <dgm:prSet phldrT="[Text]" custT="1"/>
      <dgm:spPr/>
      <dgm:t>
        <a:bodyPr anchor="ctr"/>
        <a:lstStyle/>
        <a:p>
          <a:pPr algn="ctr"/>
          <a:r>
            <a:rPr lang="en-US" sz="28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Filsafat</a:t>
          </a:r>
          <a:endParaRPr lang="id-ID" sz="2800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gm:t>
    </dgm:pt>
    <dgm:pt modelId="{07A445BC-B2F4-4973-BACE-EE8168D58642}" type="parTrans" cxnId="{4E610A82-463F-4560-85C6-0A3C61375C6D}">
      <dgm:prSet/>
      <dgm:spPr/>
      <dgm:t>
        <a:bodyPr/>
        <a:lstStyle/>
        <a:p>
          <a:endParaRPr lang="id-ID"/>
        </a:p>
      </dgm:t>
    </dgm:pt>
    <dgm:pt modelId="{A0AC07E8-D5AD-4D8D-A850-84E8A16F2650}" type="sibTrans" cxnId="{4E610A82-463F-4560-85C6-0A3C61375C6D}">
      <dgm:prSet/>
      <dgm:spPr/>
      <dgm:t>
        <a:bodyPr/>
        <a:lstStyle/>
        <a:p>
          <a:endParaRPr lang="id-ID"/>
        </a:p>
      </dgm:t>
    </dgm:pt>
    <dgm:pt modelId="{F71D72B8-3E63-4B52-A13A-89FDCBCB05EA}">
      <dgm:prSet phldrT="[Text]" custT="1"/>
      <dgm:spPr/>
      <dgm:t>
        <a:bodyPr anchor="ctr"/>
        <a:lstStyle/>
        <a:p>
          <a:pPr algn="ctr"/>
          <a:r>
            <a:rPr lang="en-US" sz="28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Mencari</a:t>
          </a:r>
          <a:r>
            <a: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Kebenaran</a:t>
          </a:r>
          <a:endParaRPr lang="id-ID" sz="2800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gm:t>
    </dgm:pt>
    <dgm:pt modelId="{C4E047DA-874F-4139-9429-9F7023ABC271}" type="parTrans" cxnId="{4E6B8CE8-8389-4732-9957-F3E7BBD7D56F}">
      <dgm:prSet/>
      <dgm:spPr/>
      <dgm:t>
        <a:bodyPr/>
        <a:lstStyle/>
        <a:p>
          <a:endParaRPr lang="id-ID"/>
        </a:p>
      </dgm:t>
    </dgm:pt>
    <dgm:pt modelId="{49218B30-4C9C-4D48-BB04-25A4080D7ACF}" type="sibTrans" cxnId="{4E6B8CE8-8389-4732-9957-F3E7BBD7D56F}">
      <dgm:prSet/>
      <dgm:spPr/>
      <dgm:t>
        <a:bodyPr/>
        <a:lstStyle/>
        <a:p>
          <a:endParaRPr lang="id-ID"/>
        </a:p>
      </dgm:t>
    </dgm:pt>
    <dgm:pt modelId="{E68F3415-69FC-4D14-AFEC-7A0963E64F3C}">
      <dgm:prSet phldrT="[Text]" custT="1"/>
      <dgm:spPr/>
      <dgm:t>
        <a:bodyPr anchor="ctr"/>
        <a:lstStyle/>
        <a:p>
          <a:r>
            <a:rPr lang="en-US" sz="28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Allah SWT</a:t>
          </a:r>
          <a:endParaRPr lang="id-ID" sz="2800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gm:t>
    </dgm:pt>
    <dgm:pt modelId="{672641AC-C6E0-4A54-B75D-996EACF14C52}" type="sibTrans" cxnId="{2D2B516E-6930-4FA4-BA3A-F0FBA8D88FBA}">
      <dgm:prSet/>
      <dgm:spPr/>
      <dgm:t>
        <a:bodyPr/>
        <a:lstStyle/>
        <a:p>
          <a:endParaRPr lang="id-ID"/>
        </a:p>
      </dgm:t>
    </dgm:pt>
    <dgm:pt modelId="{32849750-2D57-47F9-9A79-76668E77D9E5}" type="parTrans" cxnId="{2D2B516E-6930-4FA4-BA3A-F0FBA8D88FBA}">
      <dgm:prSet/>
      <dgm:spPr/>
      <dgm:t>
        <a:bodyPr/>
        <a:lstStyle/>
        <a:p>
          <a:endParaRPr lang="id-ID"/>
        </a:p>
      </dgm:t>
    </dgm:pt>
    <dgm:pt modelId="{DF60A6E1-439E-4EA0-9DED-577A84DDC62A}" type="pres">
      <dgm:prSet presAssocID="{0D5FEDA7-9982-4427-B50E-52EE25DEBF31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en-CA"/>
        </a:p>
      </dgm:t>
    </dgm:pt>
    <dgm:pt modelId="{86376516-77F5-474F-950F-01FB2B380E8B}" type="pres">
      <dgm:prSet presAssocID="{0D5FEDA7-9982-4427-B50E-52EE25DEBF31}" presName="arrowNode" presStyleLbl="node1" presStyleIdx="0" presStyleCnt="1"/>
      <dgm:spPr/>
    </dgm:pt>
    <dgm:pt modelId="{33566E7A-0DBA-4DA7-BB45-077D70DD3AC0}" type="pres">
      <dgm:prSet presAssocID="{E68F3415-69FC-4D14-AFEC-7A0963E64F3C}" presName="txNode1" presStyleLbl="revTx" presStyleIdx="0" presStyleCnt="4" custScaleX="133751" custScaleY="78611" custLinFactNeighborX="-55377" custLinFactNeighborY="2895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6482E5A-076C-4A04-80D1-AC9FCADF4BDF}" type="pres">
      <dgm:prSet presAssocID="{9175845E-0BAC-4ADC-9A46-5A03FB84C1D8}" presName="txNode2" presStyleLbl="revTx" presStyleIdx="1" presStyleCnt="4" custLinFactNeighborX="6207" custLinFactNeighborY="173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E12021E-2F58-4AE3-8493-6947655AD393}" type="pres">
      <dgm:prSet presAssocID="{EC0F96AD-D978-4712-9A9B-D1EFFF2B050D}" presName="dotNode2" presStyleCnt="0"/>
      <dgm:spPr/>
    </dgm:pt>
    <dgm:pt modelId="{4F054E5D-5AA8-4064-BFED-AA1DACE2034B}" type="pres">
      <dgm:prSet presAssocID="{EC0F96AD-D978-4712-9A9B-D1EFFF2B050D}" presName="dotRepeatNode" presStyleLbl="fgShp" presStyleIdx="0" presStyleCnt="2"/>
      <dgm:spPr/>
      <dgm:t>
        <a:bodyPr/>
        <a:lstStyle/>
        <a:p>
          <a:endParaRPr lang="en-CA"/>
        </a:p>
      </dgm:t>
    </dgm:pt>
    <dgm:pt modelId="{49750A5D-1A55-4F6E-BB3D-7D58E4446339}" type="pres">
      <dgm:prSet presAssocID="{E96A40B1-2A30-4D92-B7FF-90C83A54F08F}" presName="txNode3" presStyleLbl="revTx" presStyleIdx="2" presStyleCnt="4" custLinFactNeighborX="-475" custLinFactNeighborY="4481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FD94191-3B52-45F6-BADC-AB1C725C6FD5}" type="pres">
      <dgm:prSet presAssocID="{A0AC07E8-D5AD-4D8D-A850-84E8A16F2650}" presName="dotNode3" presStyleCnt="0"/>
      <dgm:spPr/>
    </dgm:pt>
    <dgm:pt modelId="{14CFE9B0-AEEE-4300-8F06-C9CC797784E9}" type="pres">
      <dgm:prSet presAssocID="{A0AC07E8-D5AD-4D8D-A850-84E8A16F2650}" presName="dotRepeatNode" presStyleLbl="fgShp" presStyleIdx="1" presStyleCnt="2"/>
      <dgm:spPr/>
      <dgm:t>
        <a:bodyPr/>
        <a:lstStyle/>
        <a:p>
          <a:endParaRPr lang="en-CA"/>
        </a:p>
      </dgm:t>
    </dgm:pt>
    <dgm:pt modelId="{FCD35AE5-9BB4-4E5B-9E22-F5652C0E33D6}" type="pres">
      <dgm:prSet presAssocID="{F71D72B8-3E63-4B52-A13A-89FDCBCB05EA}" presName="txNode4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9E69B96-2C9F-4877-9F45-0999565E35C9}" type="presOf" srcId="{EC0F96AD-D978-4712-9A9B-D1EFFF2B050D}" destId="{4F054E5D-5AA8-4064-BFED-AA1DACE2034B}" srcOrd="0" destOrd="0" presId="urn:microsoft.com/office/officeart/2009/3/layout/DescendingProcess"/>
    <dgm:cxn modelId="{4E610A82-463F-4560-85C6-0A3C61375C6D}" srcId="{0D5FEDA7-9982-4427-B50E-52EE25DEBF31}" destId="{E96A40B1-2A30-4D92-B7FF-90C83A54F08F}" srcOrd="2" destOrd="0" parTransId="{07A445BC-B2F4-4973-BACE-EE8168D58642}" sibTransId="{A0AC07E8-D5AD-4D8D-A850-84E8A16F2650}"/>
    <dgm:cxn modelId="{00F62D74-7B4E-4658-8664-88477942EFD8}" type="presOf" srcId="{9175845E-0BAC-4ADC-9A46-5A03FB84C1D8}" destId="{16482E5A-076C-4A04-80D1-AC9FCADF4BDF}" srcOrd="0" destOrd="0" presId="urn:microsoft.com/office/officeart/2009/3/layout/DescendingProcess"/>
    <dgm:cxn modelId="{F9A634DA-C646-4AC3-B014-E1207D07AC3D}" type="presOf" srcId="{E68F3415-69FC-4D14-AFEC-7A0963E64F3C}" destId="{33566E7A-0DBA-4DA7-BB45-077D70DD3AC0}" srcOrd="0" destOrd="0" presId="urn:microsoft.com/office/officeart/2009/3/layout/DescendingProcess"/>
    <dgm:cxn modelId="{99CD9726-9206-444A-9FF3-1B6E481DAA44}" type="presOf" srcId="{F71D72B8-3E63-4B52-A13A-89FDCBCB05EA}" destId="{FCD35AE5-9BB4-4E5B-9E22-F5652C0E33D6}" srcOrd="0" destOrd="0" presId="urn:microsoft.com/office/officeart/2009/3/layout/DescendingProcess"/>
    <dgm:cxn modelId="{ED3A5AC4-2CBE-4BCC-BBD8-D0E60E4D349B}" type="presOf" srcId="{0D5FEDA7-9982-4427-B50E-52EE25DEBF31}" destId="{DF60A6E1-439E-4EA0-9DED-577A84DDC62A}" srcOrd="0" destOrd="0" presId="urn:microsoft.com/office/officeart/2009/3/layout/DescendingProcess"/>
    <dgm:cxn modelId="{DB034DF3-BB54-40B8-ACFB-A6CF8F4F92F7}" type="presOf" srcId="{A0AC07E8-D5AD-4D8D-A850-84E8A16F2650}" destId="{14CFE9B0-AEEE-4300-8F06-C9CC797784E9}" srcOrd="0" destOrd="0" presId="urn:microsoft.com/office/officeart/2009/3/layout/DescendingProcess"/>
    <dgm:cxn modelId="{F64E58E8-12DC-459B-B579-553D38266F5A}" srcId="{0D5FEDA7-9982-4427-B50E-52EE25DEBF31}" destId="{9175845E-0BAC-4ADC-9A46-5A03FB84C1D8}" srcOrd="1" destOrd="0" parTransId="{23845A60-4912-458D-9D62-21AC7AF15C72}" sibTransId="{EC0F96AD-D978-4712-9A9B-D1EFFF2B050D}"/>
    <dgm:cxn modelId="{5F4028E7-0EBA-49F6-869C-7D9F22C271D4}" type="presOf" srcId="{E96A40B1-2A30-4D92-B7FF-90C83A54F08F}" destId="{49750A5D-1A55-4F6E-BB3D-7D58E4446339}" srcOrd="0" destOrd="0" presId="urn:microsoft.com/office/officeart/2009/3/layout/DescendingProcess"/>
    <dgm:cxn modelId="{4E6B8CE8-8389-4732-9957-F3E7BBD7D56F}" srcId="{0D5FEDA7-9982-4427-B50E-52EE25DEBF31}" destId="{F71D72B8-3E63-4B52-A13A-89FDCBCB05EA}" srcOrd="3" destOrd="0" parTransId="{C4E047DA-874F-4139-9429-9F7023ABC271}" sibTransId="{49218B30-4C9C-4D48-BB04-25A4080D7ACF}"/>
    <dgm:cxn modelId="{2D2B516E-6930-4FA4-BA3A-F0FBA8D88FBA}" srcId="{0D5FEDA7-9982-4427-B50E-52EE25DEBF31}" destId="{E68F3415-69FC-4D14-AFEC-7A0963E64F3C}" srcOrd="0" destOrd="0" parTransId="{32849750-2D57-47F9-9A79-76668E77D9E5}" sibTransId="{672641AC-C6E0-4A54-B75D-996EACF14C52}"/>
    <dgm:cxn modelId="{44725737-FDE9-442D-9753-9D264E76C31A}" type="presParOf" srcId="{DF60A6E1-439E-4EA0-9DED-577A84DDC62A}" destId="{86376516-77F5-474F-950F-01FB2B380E8B}" srcOrd="0" destOrd="0" presId="urn:microsoft.com/office/officeart/2009/3/layout/DescendingProcess"/>
    <dgm:cxn modelId="{5CDFDE2C-1E37-4D68-97D8-6FED9A462038}" type="presParOf" srcId="{DF60A6E1-439E-4EA0-9DED-577A84DDC62A}" destId="{33566E7A-0DBA-4DA7-BB45-077D70DD3AC0}" srcOrd="1" destOrd="0" presId="urn:microsoft.com/office/officeart/2009/3/layout/DescendingProcess"/>
    <dgm:cxn modelId="{8E227C3C-8889-415E-8EA9-89C1BA57896D}" type="presParOf" srcId="{DF60A6E1-439E-4EA0-9DED-577A84DDC62A}" destId="{16482E5A-076C-4A04-80D1-AC9FCADF4BDF}" srcOrd="2" destOrd="0" presId="urn:microsoft.com/office/officeart/2009/3/layout/DescendingProcess"/>
    <dgm:cxn modelId="{9176D843-A1B7-404F-A998-9FBC31DE80C7}" type="presParOf" srcId="{DF60A6E1-439E-4EA0-9DED-577A84DDC62A}" destId="{BE12021E-2F58-4AE3-8493-6947655AD393}" srcOrd="3" destOrd="0" presId="urn:microsoft.com/office/officeart/2009/3/layout/DescendingProcess"/>
    <dgm:cxn modelId="{571517A5-E415-4DBD-B890-1630114E64AB}" type="presParOf" srcId="{BE12021E-2F58-4AE3-8493-6947655AD393}" destId="{4F054E5D-5AA8-4064-BFED-AA1DACE2034B}" srcOrd="0" destOrd="0" presId="urn:microsoft.com/office/officeart/2009/3/layout/DescendingProcess"/>
    <dgm:cxn modelId="{CE1F000D-A23A-4D71-B628-2F4B929F1929}" type="presParOf" srcId="{DF60A6E1-439E-4EA0-9DED-577A84DDC62A}" destId="{49750A5D-1A55-4F6E-BB3D-7D58E4446339}" srcOrd="4" destOrd="0" presId="urn:microsoft.com/office/officeart/2009/3/layout/DescendingProcess"/>
    <dgm:cxn modelId="{08B2A350-AB86-4A64-A8D9-3C9B8D0DBE5B}" type="presParOf" srcId="{DF60A6E1-439E-4EA0-9DED-577A84DDC62A}" destId="{7FD94191-3B52-45F6-BADC-AB1C725C6FD5}" srcOrd="5" destOrd="0" presId="urn:microsoft.com/office/officeart/2009/3/layout/DescendingProcess"/>
    <dgm:cxn modelId="{3CD83CC5-005C-4731-AC9F-3D8F9D9803A8}" type="presParOf" srcId="{7FD94191-3B52-45F6-BADC-AB1C725C6FD5}" destId="{14CFE9B0-AEEE-4300-8F06-C9CC797784E9}" srcOrd="0" destOrd="0" presId="urn:microsoft.com/office/officeart/2009/3/layout/DescendingProcess"/>
    <dgm:cxn modelId="{6F834740-2CCB-4059-A3D8-574F006329FB}" type="presParOf" srcId="{DF60A6E1-439E-4EA0-9DED-577A84DDC62A}" destId="{FCD35AE5-9BB4-4E5B-9E22-F5652C0E33D6}" srcOrd="6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376516-77F5-474F-950F-01FB2B380E8B}">
      <dsp:nvSpPr>
        <dsp:cNvPr id="0" name=""/>
        <dsp:cNvSpPr/>
      </dsp:nvSpPr>
      <dsp:spPr>
        <a:xfrm rot="4396374">
          <a:off x="2042868" y="900631"/>
          <a:ext cx="3907079" cy="2724700"/>
        </a:xfrm>
        <a:prstGeom prst="swooshArrow">
          <a:avLst>
            <a:gd name="adj1" fmla="val 16310"/>
            <a:gd name="adj2" fmla="val 313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054E5D-5AA8-4064-BFED-AA1DACE2034B}">
      <dsp:nvSpPr>
        <dsp:cNvPr id="0" name=""/>
        <dsp:cNvSpPr/>
      </dsp:nvSpPr>
      <dsp:spPr>
        <a:xfrm>
          <a:off x="3673254" y="1377703"/>
          <a:ext cx="98665" cy="98665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4CFE9B0-AEEE-4300-8F06-C9CC797784E9}">
      <dsp:nvSpPr>
        <dsp:cNvPr id="0" name=""/>
        <dsp:cNvSpPr/>
      </dsp:nvSpPr>
      <dsp:spPr>
        <a:xfrm>
          <a:off x="4532553" y="2215458"/>
          <a:ext cx="98665" cy="98665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3566E7A-0DBA-4DA7-BB45-077D70DD3AC0}">
      <dsp:nvSpPr>
        <dsp:cNvPr id="0" name=""/>
        <dsp:cNvSpPr/>
      </dsp:nvSpPr>
      <dsp:spPr>
        <a:xfrm>
          <a:off x="450009" y="287130"/>
          <a:ext cx="2463782" cy="569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Allah SWT</a:t>
          </a:r>
          <a:endParaRPr lang="id-ID" sz="2800" kern="1200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sp:txBody>
      <dsp:txXfrm>
        <a:off x="450009" y="287130"/>
        <a:ext cx="2463782" cy="569264"/>
      </dsp:txXfrm>
    </dsp:sp>
    <dsp:sp modelId="{16482E5A-076C-4A04-80D1-AC9FCADF4BDF}">
      <dsp:nvSpPr>
        <dsp:cNvPr id="0" name=""/>
        <dsp:cNvSpPr/>
      </dsp:nvSpPr>
      <dsp:spPr>
        <a:xfrm>
          <a:off x="4378043" y="1077552"/>
          <a:ext cx="2539065" cy="724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Manusia</a:t>
          </a:r>
          <a:r>
            <a:rPr lang="en-US" sz="2800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/Akal</a:t>
          </a:r>
          <a:endParaRPr lang="id-ID" sz="2800" kern="1200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sp:txBody>
      <dsp:txXfrm>
        <a:off x="4378043" y="1077552"/>
        <a:ext cx="2539065" cy="724154"/>
      </dsp:txXfrm>
    </dsp:sp>
    <dsp:sp modelId="{49750A5D-1A55-4F6E-BB3D-7D58E4446339}">
      <dsp:nvSpPr>
        <dsp:cNvPr id="0" name=""/>
        <dsp:cNvSpPr/>
      </dsp:nvSpPr>
      <dsp:spPr>
        <a:xfrm>
          <a:off x="1769125" y="2227266"/>
          <a:ext cx="2489279" cy="724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Filsafat</a:t>
          </a:r>
          <a:endParaRPr lang="id-ID" sz="2800" kern="1200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sp:txBody>
      <dsp:txXfrm>
        <a:off x="1769125" y="2227266"/>
        <a:ext cx="2489279" cy="724154"/>
      </dsp:txXfrm>
    </dsp:sp>
    <dsp:sp modelId="{FCD35AE5-9BB4-4E5B-9E22-F5652C0E33D6}">
      <dsp:nvSpPr>
        <dsp:cNvPr id="0" name=""/>
        <dsp:cNvSpPr/>
      </dsp:nvSpPr>
      <dsp:spPr>
        <a:xfrm>
          <a:off x="4270229" y="3801808"/>
          <a:ext cx="2489279" cy="724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Mencari</a:t>
          </a:r>
          <a:r>
            <a:rPr lang="en-US" sz="2800" kern="1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Kebenaran</a:t>
          </a:r>
          <a:endParaRPr lang="id-ID" sz="2800" kern="1200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sp:txBody>
      <dsp:txXfrm>
        <a:off x="4270229" y="3801808"/>
        <a:ext cx="2489279" cy="724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2EEFA2-9462-4554-84FE-A97DA86AC987}" type="datetimeFigureOut">
              <a:rPr lang="en-CA" smtClean="0"/>
              <a:t>20/06/2016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0B053-25CE-4251-A875-F2B631D04E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8260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0B053-25CE-4251-A875-F2B631D04EE6}" type="slidenum">
              <a:rPr lang="en-CA" smtClean="0"/>
              <a:t>2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EA03-2183-46FD-8AA2-086D43CD01DE}" type="datetimeFigureOut">
              <a:rPr lang="en-CA" smtClean="0"/>
              <a:t>20/06/2016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0B17-631B-43E1-887D-2496663C6C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EA03-2183-46FD-8AA2-086D43CD01DE}" type="datetimeFigureOut">
              <a:rPr lang="en-CA" smtClean="0"/>
              <a:t>20/06/2016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0B17-631B-43E1-887D-2496663C6C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EA03-2183-46FD-8AA2-086D43CD01DE}" type="datetimeFigureOut">
              <a:rPr lang="en-CA" smtClean="0"/>
              <a:t>20/06/2016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0B17-631B-43E1-887D-2496663C6C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EA03-2183-46FD-8AA2-086D43CD01DE}" type="datetimeFigureOut">
              <a:rPr lang="en-CA" smtClean="0"/>
              <a:t>20/06/2016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0B17-631B-43E1-887D-2496663C6C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EA03-2183-46FD-8AA2-086D43CD01DE}" type="datetimeFigureOut">
              <a:rPr lang="en-CA" smtClean="0"/>
              <a:t>20/06/2016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0B17-631B-43E1-887D-2496663C6C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EA03-2183-46FD-8AA2-086D43CD01DE}" type="datetimeFigureOut">
              <a:rPr lang="en-CA" smtClean="0"/>
              <a:t>20/06/2016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0B17-631B-43E1-887D-2496663C6C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EA03-2183-46FD-8AA2-086D43CD01DE}" type="datetimeFigureOut">
              <a:rPr lang="en-CA" smtClean="0"/>
              <a:t>20/06/2016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0B17-631B-43E1-887D-2496663C6C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EA03-2183-46FD-8AA2-086D43CD01DE}" type="datetimeFigureOut">
              <a:rPr lang="en-CA" smtClean="0"/>
              <a:t>20/06/2016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0B17-631B-43E1-887D-2496663C6C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EA03-2183-46FD-8AA2-086D43CD01DE}" type="datetimeFigureOut">
              <a:rPr lang="en-CA" smtClean="0"/>
              <a:t>20/06/2016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0B17-631B-43E1-887D-2496663C6C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EA03-2183-46FD-8AA2-086D43CD01DE}" type="datetimeFigureOut">
              <a:rPr lang="en-CA" smtClean="0"/>
              <a:t>20/06/2016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0B17-631B-43E1-887D-2496663C6C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EA03-2183-46FD-8AA2-086D43CD01DE}" type="datetimeFigureOut">
              <a:rPr lang="en-CA" smtClean="0"/>
              <a:t>20/06/2016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0B17-631B-43E1-887D-2496663C6CF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AEA03-2183-46FD-8AA2-086D43CD01DE}" type="datetimeFigureOut">
              <a:rPr lang="en-CA" smtClean="0"/>
              <a:t>20/06/2016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F0B17-631B-43E1-887D-2496663C6CF2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Autofit/>
          </a:bodyPr>
          <a:lstStyle/>
          <a:p>
            <a:r>
              <a:rPr lang="en-CA" sz="4800" dirty="0" smtClean="0">
                <a:latin typeface="Bernard MT Condensed" panose="02050806060905020404" pitchFamily="18" charset="0"/>
              </a:rPr>
              <a:t>METODE PENELITIAN AKUNTANSI KEPERILAKUAN, SYARIAH</a:t>
            </a:r>
            <a:endParaRPr lang="en-CA" sz="4800" dirty="0"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IAI, FE </a:t>
            </a:r>
            <a:r>
              <a:rPr lang="en-CA" dirty="0" err="1" smtClean="0">
                <a:solidFill>
                  <a:schemeClr val="tx1"/>
                </a:solidFill>
              </a:rPr>
              <a:t>Unisma</a:t>
            </a:r>
            <a:endParaRPr lang="en-CA" dirty="0" smtClean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Prof. Tjiptohadi </a:t>
            </a:r>
            <a:r>
              <a:rPr lang="en-CA" dirty="0" err="1" smtClean="0">
                <a:solidFill>
                  <a:schemeClr val="tx1"/>
                </a:solidFill>
              </a:rPr>
              <a:t>Sawarjuwono</a:t>
            </a:r>
            <a:endParaRPr lang="en-CA" dirty="0" smtClean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FE </a:t>
            </a:r>
            <a:r>
              <a:rPr lang="en-CA" dirty="0" err="1" smtClean="0">
                <a:solidFill>
                  <a:schemeClr val="tx1"/>
                </a:solidFill>
              </a:rPr>
              <a:t>Unisma</a:t>
            </a:r>
            <a:r>
              <a:rPr lang="en-CA" dirty="0" smtClean="0">
                <a:solidFill>
                  <a:schemeClr val="tx1"/>
                </a:solidFill>
              </a:rPr>
              <a:t>, 22 </a:t>
            </a:r>
            <a:r>
              <a:rPr lang="en-CA" dirty="0" err="1" smtClean="0">
                <a:solidFill>
                  <a:schemeClr val="tx1"/>
                </a:solidFill>
              </a:rPr>
              <a:t>Juni</a:t>
            </a:r>
            <a:r>
              <a:rPr lang="en-CA" dirty="0" smtClean="0">
                <a:solidFill>
                  <a:schemeClr val="tx1"/>
                </a:solidFill>
              </a:rPr>
              <a:t> 2016</a:t>
            </a:r>
            <a:endParaRPr lang="en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Usaha </a:t>
            </a:r>
            <a:r>
              <a:rPr lang="en-US" dirty="0" err="1"/>
              <a:t>sistematis</a:t>
            </a:r>
            <a:r>
              <a:rPr lang="en-US" dirty="0"/>
              <a:t>, </a:t>
            </a:r>
            <a:r>
              <a:rPr lang="en-US" dirty="0" err="1"/>
              <a:t>terencana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terarah</a:t>
            </a:r>
            <a:endParaRPr lang="en-US" dirty="0"/>
          </a:p>
          <a:p>
            <a:r>
              <a:rPr lang="en-US" b="1" dirty="0" err="1"/>
              <a:t>Tujuan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(</a:t>
            </a:r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),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ide-ide</a:t>
            </a:r>
            <a:r>
              <a:rPr lang="en-US" dirty="0"/>
              <a:t>,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  <a:p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kaidah</a:t>
            </a:r>
            <a:r>
              <a:rPr lang="en-US" dirty="0"/>
              <a:t> </a:t>
            </a:r>
            <a:r>
              <a:rPr lang="en-US" dirty="0" err="1"/>
              <a:t>keilmuan</a:t>
            </a:r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Metodologi</a:t>
            </a:r>
            <a:r>
              <a:rPr lang="en-CA" dirty="0" smtClean="0"/>
              <a:t>  </a:t>
            </a:r>
            <a:r>
              <a:rPr lang="en-CA" dirty="0" err="1" smtClean="0"/>
              <a:t>Penelitian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Akuntansi</a:t>
            </a:r>
            <a:r>
              <a:rPr lang="en-CA" dirty="0" smtClean="0"/>
              <a:t> </a:t>
            </a:r>
            <a:r>
              <a:rPr lang="en-CA" dirty="0" err="1" smtClean="0"/>
              <a:t>Keperilakuan</a:t>
            </a:r>
            <a:r>
              <a:rPr lang="en-CA" dirty="0" smtClean="0"/>
              <a:t>???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Aspek</a:t>
            </a:r>
            <a:r>
              <a:rPr lang="en-CA" dirty="0" smtClean="0"/>
              <a:t> </a:t>
            </a:r>
            <a:r>
              <a:rPr lang="en-CA" dirty="0" err="1" smtClean="0"/>
              <a:t>perilaku</a:t>
            </a:r>
            <a:r>
              <a:rPr lang="en-CA" dirty="0" smtClean="0"/>
              <a:t> </a:t>
            </a:r>
            <a:r>
              <a:rPr lang="en-CA" dirty="0" err="1" smtClean="0"/>
              <a:t>manusia</a:t>
            </a:r>
            <a:r>
              <a:rPr lang="en-CA" dirty="0" smtClean="0"/>
              <a:t> </a:t>
            </a:r>
            <a:r>
              <a:rPr lang="en-CA" dirty="0" err="1" smtClean="0"/>
              <a:t>dalam</a:t>
            </a:r>
            <a:r>
              <a:rPr lang="en-CA" dirty="0" smtClean="0"/>
              <a:t> </a:t>
            </a:r>
            <a:r>
              <a:rPr lang="en-CA" dirty="0" err="1" smtClean="0"/>
              <a:t>dunia</a:t>
            </a:r>
            <a:r>
              <a:rPr lang="en-CA" dirty="0" smtClean="0"/>
              <a:t> </a:t>
            </a:r>
            <a:r>
              <a:rPr lang="en-CA" dirty="0" err="1" smtClean="0"/>
              <a:t>akuntansi</a:t>
            </a:r>
            <a:endParaRPr lang="en-CA" dirty="0" smtClean="0"/>
          </a:p>
          <a:p>
            <a:r>
              <a:rPr lang="en-CA" dirty="0" err="1" smtClean="0"/>
              <a:t>Akuntansi</a:t>
            </a:r>
            <a:r>
              <a:rPr lang="en-CA" dirty="0" smtClean="0"/>
              <a:t> </a:t>
            </a:r>
            <a:r>
              <a:rPr lang="en-CA" dirty="0" err="1" smtClean="0"/>
              <a:t>syariah</a:t>
            </a:r>
            <a:r>
              <a:rPr lang="en-CA" dirty="0" smtClean="0"/>
              <a:t>, </a:t>
            </a:r>
            <a:r>
              <a:rPr lang="en-CA" dirty="0" err="1" smtClean="0"/>
              <a:t>segala</a:t>
            </a:r>
            <a:r>
              <a:rPr lang="en-CA" dirty="0" smtClean="0"/>
              <a:t> </a:t>
            </a:r>
            <a:r>
              <a:rPr lang="en-CA" dirty="0" err="1" smtClean="0"/>
              <a:t>aspek</a:t>
            </a:r>
            <a:r>
              <a:rPr lang="en-CA" dirty="0" smtClean="0"/>
              <a:t> </a:t>
            </a:r>
            <a:r>
              <a:rPr lang="en-CA" dirty="0" err="1" smtClean="0"/>
              <a:t>manusia</a:t>
            </a:r>
            <a:r>
              <a:rPr lang="en-CA" dirty="0" smtClean="0"/>
              <a:t> yang </a:t>
            </a:r>
            <a:r>
              <a:rPr lang="en-CA" dirty="0" err="1" smtClean="0"/>
              <a:t>dikaitkan</a:t>
            </a:r>
            <a:r>
              <a:rPr lang="en-CA" dirty="0" smtClean="0"/>
              <a:t> </a:t>
            </a:r>
            <a:r>
              <a:rPr lang="en-CA" dirty="0" err="1" smtClean="0"/>
              <a:t>dengan</a:t>
            </a:r>
            <a:r>
              <a:rPr lang="en-CA" dirty="0" smtClean="0"/>
              <a:t> nilai2 agama (</a:t>
            </a:r>
            <a:r>
              <a:rPr lang="en-CA" dirty="0" err="1" smtClean="0"/>
              <a:t>aturan</a:t>
            </a:r>
            <a:r>
              <a:rPr lang="en-CA" dirty="0" smtClean="0"/>
              <a:t> </a:t>
            </a:r>
            <a:r>
              <a:rPr lang="en-CA" dirty="0" err="1" smtClean="0"/>
              <a:t>syariah</a:t>
            </a:r>
            <a:r>
              <a:rPr lang="en-CA" dirty="0" smtClean="0"/>
              <a:t>) </a:t>
            </a:r>
            <a:r>
              <a:rPr lang="en-CA" dirty="0" err="1" smtClean="0"/>
              <a:t>dalam</a:t>
            </a:r>
            <a:r>
              <a:rPr lang="en-CA" dirty="0" smtClean="0"/>
              <a:t> </a:t>
            </a:r>
            <a:r>
              <a:rPr lang="en-CA" dirty="0" err="1" smtClean="0"/>
              <a:t>dunia</a:t>
            </a:r>
            <a:r>
              <a:rPr lang="en-CA" dirty="0" smtClean="0"/>
              <a:t> </a:t>
            </a:r>
            <a:r>
              <a:rPr lang="en-CA" dirty="0" err="1" smtClean="0"/>
              <a:t>akuntansi</a:t>
            </a:r>
            <a:r>
              <a:rPr lang="en-CA" dirty="0" smtClean="0"/>
              <a:t>, </a:t>
            </a:r>
          </a:p>
          <a:p>
            <a:r>
              <a:rPr lang="en-CA" dirty="0" err="1" smtClean="0"/>
              <a:t>Bukan</a:t>
            </a:r>
            <a:r>
              <a:rPr lang="en-CA" dirty="0" smtClean="0"/>
              <a:t> </a:t>
            </a:r>
            <a:r>
              <a:rPr lang="en-CA" dirty="0" err="1" smtClean="0"/>
              <a:t>sekedar</a:t>
            </a:r>
            <a:r>
              <a:rPr lang="en-CA" dirty="0" smtClean="0"/>
              <a:t> </a:t>
            </a:r>
            <a:r>
              <a:rPr lang="en-CA" dirty="0" err="1" smtClean="0"/>
              <a:t>cara</a:t>
            </a:r>
            <a:r>
              <a:rPr lang="en-CA" dirty="0" smtClean="0"/>
              <a:t> </a:t>
            </a:r>
            <a:r>
              <a:rPr lang="en-CA" dirty="0" err="1" smtClean="0"/>
              <a:t>mencatat</a:t>
            </a:r>
            <a:r>
              <a:rPr lang="en-CA" dirty="0" smtClean="0"/>
              <a:t>, </a:t>
            </a:r>
            <a:r>
              <a:rPr lang="en-CA" dirty="0" err="1" smtClean="0"/>
              <a:t>tetapi</a:t>
            </a:r>
            <a:r>
              <a:rPr lang="en-CA" dirty="0" smtClean="0"/>
              <a:t> </a:t>
            </a:r>
            <a:r>
              <a:rPr lang="en-CA" dirty="0" err="1" smtClean="0"/>
              <a:t>segala</a:t>
            </a:r>
            <a:r>
              <a:rPr lang="en-CA" dirty="0" smtClean="0"/>
              <a:t> </a:t>
            </a:r>
            <a:r>
              <a:rPr lang="en-CA" dirty="0" err="1" smtClean="0"/>
              <a:t>aspeknya</a:t>
            </a: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Manfaat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akuntan</a:t>
            </a:r>
            <a:r>
              <a:rPr lang="en-US" dirty="0"/>
              <a:t>: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prediksi</a:t>
            </a:r>
            <a:r>
              <a:rPr lang="en-US" dirty="0"/>
              <a:t>, </a:t>
            </a:r>
            <a:r>
              <a:rPr lang="en-US" dirty="0" err="1"/>
              <a:t>merubah</a:t>
            </a:r>
            <a:r>
              <a:rPr lang="en-US" dirty="0"/>
              <a:t>, </a:t>
            </a:r>
            <a:r>
              <a:rPr lang="en-US" dirty="0" err="1"/>
              <a:t>mengarahkan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positif</a:t>
            </a:r>
            <a:endParaRPr lang="en-US" dirty="0"/>
          </a:p>
          <a:p>
            <a:r>
              <a:rPr lang="en-CA" dirty="0" err="1" smtClean="0"/>
              <a:t>Mendorong</a:t>
            </a:r>
            <a:r>
              <a:rPr lang="en-CA" dirty="0" smtClean="0"/>
              <a:t> agar </a:t>
            </a:r>
            <a:r>
              <a:rPr lang="en-CA" dirty="0" err="1" smtClean="0"/>
              <a:t>semua</a:t>
            </a:r>
            <a:r>
              <a:rPr lang="en-CA" dirty="0" smtClean="0"/>
              <a:t> </a:t>
            </a:r>
            <a:r>
              <a:rPr lang="en-CA" dirty="0" err="1" smtClean="0"/>
              <a:t>aturan</a:t>
            </a:r>
            <a:r>
              <a:rPr lang="en-CA" dirty="0" smtClean="0"/>
              <a:t> </a:t>
            </a:r>
            <a:r>
              <a:rPr lang="en-CA" dirty="0" err="1" smtClean="0"/>
              <a:t>diterapkan</a:t>
            </a:r>
            <a:r>
              <a:rPr lang="en-CA" dirty="0" smtClean="0"/>
              <a:t> </a:t>
            </a:r>
            <a:r>
              <a:rPr lang="en-CA" dirty="0" err="1" smtClean="0"/>
              <a:t>dengan</a:t>
            </a:r>
            <a:r>
              <a:rPr lang="en-CA" dirty="0" smtClean="0"/>
              <a:t> </a:t>
            </a:r>
            <a:r>
              <a:rPr lang="en-CA" dirty="0" err="1" smtClean="0"/>
              <a:t>hati</a:t>
            </a:r>
            <a:endParaRPr lang="en-CA" dirty="0" smtClean="0"/>
          </a:p>
          <a:p>
            <a:r>
              <a:rPr lang="en-CA" dirty="0" err="1" smtClean="0"/>
              <a:t>Memfasilitasi</a:t>
            </a:r>
            <a:r>
              <a:rPr lang="en-CA" dirty="0" smtClean="0"/>
              <a:t> </a:t>
            </a:r>
            <a:r>
              <a:rPr lang="en-CA" dirty="0" err="1" smtClean="0"/>
              <a:t>arah</a:t>
            </a:r>
            <a:r>
              <a:rPr lang="en-CA" dirty="0" smtClean="0"/>
              <a:t> </a:t>
            </a:r>
            <a:r>
              <a:rPr lang="en-CA" dirty="0" err="1" smtClean="0"/>
              <a:t>sana</a:t>
            </a:r>
            <a:endParaRPr lang="en-CA" dirty="0" smtClean="0"/>
          </a:p>
          <a:p>
            <a:r>
              <a:rPr lang="en-CA" dirty="0" err="1" smtClean="0"/>
              <a:t>Peran</a:t>
            </a:r>
            <a:r>
              <a:rPr lang="en-CA" dirty="0" smtClean="0"/>
              <a:t> </a:t>
            </a:r>
            <a:r>
              <a:rPr lang="en-CA" dirty="0" err="1" smtClean="0"/>
              <a:t>akuntan</a:t>
            </a:r>
            <a:r>
              <a:rPr lang="en-CA" dirty="0" smtClean="0"/>
              <a:t> internal </a:t>
            </a:r>
            <a:r>
              <a:rPr lang="en-CA" dirty="0" err="1" smtClean="0"/>
              <a:t>sangat</a:t>
            </a:r>
            <a:r>
              <a:rPr lang="en-CA" dirty="0" smtClean="0"/>
              <a:t> </a:t>
            </a:r>
            <a:r>
              <a:rPr lang="en-CA" dirty="0" err="1" smtClean="0"/>
              <a:t>penting</a:t>
            </a:r>
            <a:endParaRPr lang="en-CA" dirty="0" smtClean="0"/>
          </a:p>
          <a:p>
            <a:r>
              <a:rPr lang="en-CA" dirty="0" err="1" smtClean="0"/>
              <a:t>Tidak</a:t>
            </a:r>
            <a:r>
              <a:rPr lang="en-CA" dirty="0" smtClean="0"/>
              <a:t> </a:t>
            </a:r>
            <a:r>
              <a:rPr lang="en-CA" dirty="0" err="1" smtClean="0"/>
              <a:t>mudah</a:t>
            </a:r>
            <a:r>
              <a:rPr lang="en-CA" dirty="0" smtClean="0"/>
              <a:t> </a:t>
            </a:r>
            <a:r>
              <a:rPr lang="en-CA" dirty="0" err="1" smtClean="0"/>
              <a:t>tergoda</a:t>
            </a:r>
            <a:r>
              <a:rPr lang="en-CA" dirty="0" smtClean="0"/>
              <a:t>: </a:t>
            </a:r>
            <a:r>
              <a:rPr lang="en-CA" dirty="0" err="1" smtClean="0"/>
              <a:t>harta</a:t>
            </a:r>
            <a:r>
              <a:rPr lang="en-CA" dirty="0" smtClean="0"/>
              <a:t>, </a:t>
            </a:r>
            <a:r>
              <a:rPr lang="en-CA" dirty="0" err="1" smtClean="0"/>
              <a:t>tahta</a:t>
            </a:r>
            <a:r>
              <a:rPr lang="en-CA" dirty="0" smtClean="0"/>
              <a:t>, </a:t>
            </a:r>
            <a:r>
              <a:rPr lang="en-CA" dirty="0" err="1" smtClean="0"/>
              <a:t>wanita</a:t>
            </a:r>
            <a:endParaRPr lang="en-CA" dirty="0" smtClean="0"/>
          </a:p>
          <a:p>
            <a:r>
              <a:rPr lang="en-CA" dirty="0" err="1" smtClean="0"/>
              <a:t>Pemberian</a:t>
            </a:r>
            <a:r>
              <a:rPr lang="en-CA" dirty="0" smtClean="0"/>
              <a:t> </a:t>
            </a:r>
            <a:r>
              <a:rPr lang="en-CA" dirty="0" err="1" smtClean="0"/>
              <a:t>wewenang</a:t>
            </a:r>
            <a:r>
              <a:rPr lang="en-CA" dirty="0" smtClean="0"/>
              <a:t> </a:t>
            </a:r>
            <a:r>
              <a:rPr lang="en-CA" dirty="0" err="1" smtClean="0"/>
              <a:t>melalui</a:t>
            </a:r>
            <a:r>
              <a:rPr lang="en-CA" dirty="0" smtClean="0"/>
              <a:t> </a:t>
            </a:r>
            <a:r>
              <a:rPr lang="en-CA" dirty="0" err="1" smtClean="0"/>
              <a:t>struktur</a:t>
            </a:r>
            <a:r>
              <a:rPr lang="en-CA" dirty="0" smtClean="0"/>
              <a:t> </a:t>
            </a:r>
            <a:r>
              <a:rPr lang="en-CA" dirty="0" err="1" smtClean="0"/>
              <a:t>organisasi</a:t>
            </a:r>
            <a:r>
              <a:rPr lang="en-CA" dirty="0"/>
              <a:t> </a:t>
            </a:r>
            <a:r>
              <a:rPr lang="en-CA" dirty="0" err="1" smtClean="0"/>
              <a:t>aturan</a:t>
            </a:r>
            <a:r>
              <a:rPr lang="en-CA" dirty="0" smtClean="0"/>
              <a:t> </a:t>
            </a:r>
            <a:r>
              <a:rPr lang="en-CA" dirty="0" err="1" smtClean="0"/>
              <a:t>organisasi</a:t>
            </a:r>
            <a:r>
              <a:rPr lang="en-CA" dirty="0" smtClean="0"/>
              <a:t> yang </a:t>
            </a:r>
            <a:r>
              <a:rPr lang="en-CA" dirty="0" err="1" smtClean="0"/>
              <a:t>baik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Ruang</a:t>
            </a:r>
            <a:r>
              <a:rPr lang="en-CA" dirty="0" smtClean="0"/>
              <a:t> </a:t>
            </a:r>
            <a:r>
              <a:rPr lang="en-CA" dirty="0" err="1" smtClean="0"/>
              <a:t>lingkupnya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Fokus</a:t>
            </a:r>
            <a:r>
              <a:rPr lang="en-CA" dirty="0" smtClean="0"/>
              <a:t> </a:t>
            </a:r>
            <a:r>
              <a:rPr lang="en-CA" dirty="0" err="1" smtClean="0"/>
              <a:t>pada</a:t>
            </a:r>
            <a:r>
              <a:rPr lang="en-CA" dirty="0" smtClean="0"/>
              <a:t> </a:t>
            </a:r>
            <a:r>
              <a:rPr lang="en-CA" dirty="0" err="1" smtClean="0"/>
              <a:t>aspek</a:t>
            </a:r>
            <a:r>
              <a:rPr lang="en-CA" dirty="0" smtClean="0"/>
              <a:t> </a:t>
            </a:r>
            <a:r>
              <a:rPr lang="en-CA" dirty="0" err="1" smtClean="0"/>
              <a:t>manusia</a:t>
            </a:r>
            <a:r>
              <a:rPr lang="en-CA" dirty="0" smtClean="0"/>
              <a:t> </a:t>
            </a:r>
            <a:r>
              <a:rPr lang="en-CA" dirty="0" err="1" smtClean="0"/>
              <a:t>sebagai</a:t>
            </a:r>
            <a:r>
              <a:rPr lang="en-CA" dirty="0" smtClean="0"/>
              <a:t> </a:t>
            </a:r>
            <a:r>
              <a:rPr lang="en-CA" dirty="0" err="1" smtClean="0"/>
              <a:t>pelaku</a:t>
            </a:r>
            <a:r>
              <a:rPr lang="en-CA" dirty="0" smtClean="0"/>
              <a:t> </a:t>
            </a:r>
            <a:r>
              <a:rPr lang="en-CA" dirty="0" err="1" smtClean="0"/>
              <a:t>akuntansi</a:t>
            </a:r>
            <a:endParaRPr lang="en-CA" dirty="0" smtClean="0"/>
          </a:p>
          <a:p>
            <a:r>
              <a:rPr lang="en-CA" dirty="0" err="1" smtClean="0"/>
              <a:t>Regulasi</a:t>
            </a:r>
            <a:r>
              <a:rPr lang="en-CA" dirty="0" smtClean="0"/>
              <a:t> yang </a:t>
            </a:r>
            <a:r>
              <a:rPr lang="en-CA" dirty="0" err="1" smtClean="0"/>
              <a:t>ada</a:t>
            </a:r>
            <a:r>
              <a:rPr lang="en-CA" dirty="0" smtClean="0"/>
              <a:t>, </a:t>
            </a:r>
          </a:p>
          <a:p>
            <a:r>
              <a:rPr lang="en-CA" dirty="0" err="1" smtClean="0"/>
              <a:t>Aturan</a:t>
            </a:r>
            <a:r>
              <a:rPr lang="en-CA" dirty="0" smtClean="0"/>
              <a:t> </a:t>
            </a:r>
            <a:r>
              <a:rPr lang="en-CA" dirty="0" err="1" smtClean="0"/>
              <a:t>standar</a:t>
            </a:r>
            <a:endParaRPr lang="en-CA" dirty="0" smtClean="0"/>
          </a:p>
          <a:p>
            <a:r>
              <a:rPr lang="en-CA" dirty="0" err="1" smtClean="0"/>
              <a:t>Ruang</a:t>
            </a:r>
            <a:r>
              <a:rPr lang="en-CA" dirty="0" smtClean="0"/>
              <a:t> </a:t>
            </a:r>
            <a:r>
              <a:rPr lang="en-CA" dirty="0" err="1" smtClean="0"/>
              <a:t>lingkup</a:t>
            </a:r>
            <a:r>
              <a:rPr lang="en-CA" dirty="0" smtClean="0"/>
              <a:t> </a:t>
            </a:r>
            <a:r>
              <a:rPr lang="en-CA" dirty="0" err="1" smtClean="0"/>
              <a:t>akuntansi</a:t>
            </a:r>
            <a:r>
              <a:rPr lang="en-CA" dirty="0" smtClean="0"/>
              <a:t> (</a:t>
            </a:r>
            <a:r>
              <a:rPr lang="en-CA" dirty="0" err="1" smtClean="0"/>
              <a:t>hanya</a:t>
            </a:r>
            <a:r>
              <a:rPr lang="en-CA" dirty="0" smtClean="0"/>
              <a:t> </a:t>
            </a:r>
            <a:r>
              <a:rPr lang="en-CA" dirty="0" err="1" smtClean="0"/>
              <a:t>keuangan</a:t>
            </a:r>
            <a:r>
              <a:rPr lang="en-CA" dirty="0" smtClean="0"/>
              <a:t>)</a:t>
            </a:r>
          </a:p>
          <a:p>
            <a:r>
              <a:rPr lang="en-CA" dirty="0" err="1" smtClean="0"/>
              <a:t>Etika</a:t>
            </a:r>
            <a:r>
              <a:rPr lang="en-CA" dirty="0" smtClean="0"/>
              <a:t> </a:t>
            </a:r>
            <a:r>
              <a:rPr lang="en-CA" dirty="0" err="1" smtClean="0"/>
              <a:t>akuntan</a:t>
            </a:r>
            <a:r>
              <a:rPr lang="en-CA" dirty="0" smtClean="0"/>
              <a:t> </a:t>
            </a:r>
            <a:r>
              <a:rPr lang="en-CA" dirty="0" err="1" smtClean="0"/>
              <a:t>syariah</a:t>
            </a:r>
            <a:endParaRPr lang="en-CA" dirty="0" smtClean="0"/>
          </a:p>
          <a:p>
            <a:r>
              <a:rPr lang="en-CA" dirty="0" err="1" smtClean="0"/>
              <a:t>Pendidikan</a:t>
            </a:r>
            <a:r>
              <a:rPr lang="en-CA" dirty="0" smtClean="0"/>
              <a:t>, business, </a:t>
            </a:r>
            <a:r>
              <a:rPr lang="en-CA" dirty="0" err="1" smtClean="0"/>
              <a:t>produksi</a:t>
            </a:r>
            <a:r>
              <a:rPr lang="en-CA" dirty="0" smtClean="0"/>
              <a:t>, </a:t>
            </a:r>
            <a:r>
              <a:rPr lang="en-CA" dirty="0" err="1" smtClean="0"/>
              <a:t>manajemen</a:t>
            </a:r>
            <a:r>
              <a:rPr lang="en-CA" dirty="0" smtClean="0"/>
              <a:t>, marketing, audit, </a:t>
            </a:r>
            <a:r>
              <a:rPr lang="en-CA" dirty="0" err="1" smtClean="0"/>
              <a:t>pengawasan</a:t>
            </a:r>
            <a:r>
              <a:rPr lang="en-CA" dirty="0" smtClean="0"/>
              <a:t>, </a:t>
            </a:r>
            <a:r>
              <a:rPr lang="en-CA" dirty="0" err="1" smtClean="0"/>
              <a:t>organisasi</a:t>
            </a:r>
            <a:r>
              <a:rPr lang="en-CA" dirty="0" smtClean="0"/>
              <a:t>, </a:t>
            </a:r>
            <a:r>
              <a:rPr lang="en-CA" dirty="0" err="1" smtClean="0"/>
              <a:t>dll</a:t>
            </a:r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99592" y="228600"/>
            <a:ext cx="7787208" cy="1143000"/>
          </a:xfrm>
          <a:prstGeom prst="rect">
            <a:avLst/>
          </a:prstGeo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ritannic Bold" pitchFamily="34" charset="0"/>
                <a:ea typeface="+mj-ea"/>
                <a:cs typeface="+mj-cs"/>
              </a:rPr>
              <a:t>METODOLOGI PENELITIAN KUALITATIF</a:t>
            </a:r>
            <a:endParaRPr kumimoji="0" lang="en-GB" sz="4000" b="1" i="0" u="none" strike="noStrike" kern="1200" cap="none" spc="0" normalizeH="0" baseline="0" noProof="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1560" y="1484784"/>
            <a:ext cx="6336704" cy="32403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24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Focuses on human beings and real social phenomenon.</a:t>
            </a:r>
            <a:endParaRPr kumimoji="0" lang="id-ID" sz="2400" b="0" i="0" u="none" strike="noStrike" kern="1200" cap="none" spc="0" normalizeH="0" baseline="0" noProof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haroni" pitchFamily="2" charset="-79"/>
              <a:ea typeface="+mn-ea"/>
              <a:cs typeface="Aharoni" pitchFamily="2" charset="-79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24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Research questions are understood comprehensively.</a:t>
            </a:r>
            <a:endParaRPr kumimoji="0" lang="id-ID" sz="2400" b="0" i="0" u="none" strike="noStrike" kern="1200" cap="none" spc="0" normalizeH="0" baseline="0" noProof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haroni" pitchFamily="2" charset="-79"/>
              <a:ea typeface="+mn-ea"/>
              <a:cs typeface="Aharoni" pitchFamily="2" charset="-79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24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Produces holistic knowledge, instead of generalization.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haroni" pitchFamily="2" charset="-79"/>
              <a:ea typeface="+mn-ea"/>
              <a:cs typeface="Aharoni" pitchFamily="2" charset="-79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43808" y="4509120"/>
            <a:ext cx="5739928" cy="20162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400" dirty="0">
                <a:solidFill>
                  <a:schemeClr val="accent3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G</a:t>
            </a:r>
            <a:r>
              <a:rPr lang="en-CA" sz="2400" dirty="0" smtClean="0">
                <a:solidFill>
                  <a:schemeClr val="accent3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etting </a:t>
            </a:r>
            <a:r>
              <a:rPr lang="en-CA" sz="2400" dirty="0">
                <a:solidFill>
                  <a:schemeClr val="accent3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inside the real social </a:t>
            </a:r>
            <a:r>
              <a:rPr lang="en-CA" sz="2400" dirty="0" smtClean="0">
                <a:solidFill>
                  <a:schemeClr val="accent3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phenomena</a:t>
            </a:r>
          </a:p>
          <a:p>
            <a:r>
              <a:rPr lang="en-CA" sz="2400" dirty="0">
                <a:solidFill>
                  <a:schemeClr val="accent3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Based on the researcher’s intellectual &amp; stock of knowledge</a:t>
            </a:r>
            <a:endParaRPr lang="en-US" sz="2400" dirty="0">
              <a:solidFill>
                <a:schemeClr val="accent3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259632" y="4581128"/>
            <a:ext cx="1440160" cy="15121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haroni" pitchFamily="2" charset="-79"/>
                <a:cs typeface="Aharoni" pitchFamily="2" charset="-79"/>
              </a:rPr>
              <a:t>IN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what WAYS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99592" y="228600"/>
            <a:ext cx="7787208" cy="1143000"/>
          </a:xfrm>
          <a:prstGeom prst="rect">
            <a:avLst/>
          </a:prstGeom>
        </p:spPr>
        <p:txBody>
          <a:bodyPr>
            <a:normAutofit fontScale="90000"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ritannic Bold" pitchFamily="34" charset="0"/>
                <a:ea typeface="+mj-ea"/>
                <a:cs typeface="+mj-cs"/>
              </a:rPr>
              <a:t>MACAM-MACAM METODOLOGI PENELITIAN KUALITATIF</a:t>
            </a:r>
            <a:endParaRPr kumimoji="0" lang="en-GB" sz="4000" b="1" i="0" u="none" strike="noStrike" kern="1200" cap="none" spc="0" normalizeH="0" baseline="0" noProof="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ritannic Bold" pitchFamily="34" charset="0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4038600" cy="4853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Grounded theory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Case study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Narrative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Historiography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Life History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Critical (perspective) research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Focus Group Discussion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Phenomenology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Ethnography </a:t>
            </a: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n-ea"/>
              <a:cs typeface="Aharoni" pitchFamily="2" charset="-79"/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648200" y="1600200"/>
            <a:ext cx="4038600" cy="4853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CA" dirty="0" smtClean="0">
                <a:latin typeface="Aharoni" pitchFamily="2" charset="-79"/>
                <a:cs typeface="Aharoni" pitchFamily="2" charset="-79"/>
              </a:rPr>
              <a:t>Hermeneutic</a:t>
            </a:r>
          </a:p>
          <a:p>
            <a:pPr>
              <a:spcBef>
                <a:spcPts val="1200"/>
              </a:spcBef>
            </a:pPr>
            <a:r>
              <a:rPr lang="en-CA" dirty="0" smtClean="0">
                <a:latin typeface="Aharoni" pitchFamily="2" charset="-79"/>
                <a:cs typeface="Aharoni" pitchFamily="2" charset="-79"/>
              </a:rPr>
              <a:t>Qualitative Intuitive</a:t>
            </a:r>
          </a:p>
          <a:p>
            <a:pPr>
              <a:spcBef>
                <a:spcPts val="1200"/>
              </a:spcBef>
            </a:pPr>
            <a:r>
              <a:rPr lang="en-CA" dirty="0" smtClean="0">
                <a:latin typeface="Aharoni" pitchFamily="2" charset="-79"/>
                <a:cs typeface="Aharoni" pitchFamily="2" charset="-79"/>
              </a:rPr>
              <a:t>Discourse Analysis</a:t>
            </a:r>
          </a:p>
          <a:p>
            <a:pPr>
              <a:spcBef>
                <a:spcPts val="1200"/>
              </a:spcBef>
            </a:pPr>
            <a:r>
              <a:rPr lang="en-CA" dirty="0" smtClean="0">
                <a:latin typeface="Aharoni" pitchFamily="2" charset="-79"/>
                <a:cs typeface="Aharoni" pitchFamily="2" charset="-79"/>
              </a:rPr>
              <a:t>Action research/science</a:t>
            </a:r>
          </a:p>
          <a:p>
            <a:pPr>
              <a:spcBef>
                <a:spcPts val="1200"/>
              </a:spcBef>
            </a:pPr>
            <a:r>
              <a:rPr lang="en-CA" dirty="0" smtClean="0">
                <a:latin typeface="Aharoni" pitchFamily="2" charset="-79"/>
                <a:cs typeface="Aharoni" pitchFamily="2" charset="-79"/>
              </a:rPr>
              <a:t>Ethno methodology</a:t>
            </a:r>
          </a:p>
          <a:p>
            <a:pPr>
              <a:spcBef>
                <a:spcPts val="1200"/>
              </a:spcBef>
            </a:pPr>
            <a:r>
              <a:rPr lang="en-CA" dirty="0" smtClean="0">
                <a:latin typeface="Aharoni" pitchFamily="2" charset="-79"/>
                <a:cs typeface="Aharoni" pitchFamily="2" charset="-79"/>
              </a:rPr>
              <a:t>Participant Observation</a:t>
            </a:r>
          </a:p>
          <a:p>
            <a:pPr>
              <a:spcBef>
                <a:spcPts val="1200"/>
              </a:spcBef>
            </a:pPr>
            <a:r>
              <a:rPr lang="en-CA" dirty="0" smtClean="0">
                <a:latin typeface="Aharoni" pitchFamily="2" charset="-79"/>
                <a:cs typeface="Aharoni" pitchFamily="2" charset="-79"/>
              </a:rPr>
              <a:t>Symbolic –</a:t>
            </a:r>
            <a:r>
              <a:rPr lang="en-CA" dirty="0" err="1" smtClean="0">
                <a:latin typeface="Aharoni" pitchFamily="2" charset="-79"/>
                <a:cs typeface="Aharoni" pitchFamily="2" charset="-79"/>
              </a:rPr>
              <a:t>Interactionisme</a:t>
            </a:r>
            <a:r>
              <a:rPr lang="en-CA" dirty="0" smtClean="0"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en-CA" dirty="0" smtClean="0">
                <a:latin typeface="Aharoni" pitchFamily="2" charset="-79"/>
                <a:cs typeface="Aharoni" pitchFamily="2" charset="-79"/>
              </a:rPr>
              <a:t>Library study (research)</a:t>
            </a:r>
          </a:p>
          <a:p>
            <a:pPr>
              <a:spcBef>
                <a:spcPts val="1200"/>
              </a:spcBef>
            </a:pPr>
            <a:r>
              <a:rPr lang="en-CA" dirty="0" smtClean="0">
                <a:latin typeface="Aharoni" pitchFamily="2" charset="-79"/>
                <a:cs typeface="Aharoni" pitchFamily="2" charset="-79"/>
              </a:rPr>
              <a:t>Dan lain-lain</a:t>
            </a:r>
            <a:endParaRPr lang="en-CA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27584" y="2286000"/>
            <a:ext cx="7859216" cy="384016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b="1" dirty="0" err="1" smtClean="0"/>
              <a:t>Sehingga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menghasilkan</a:t>
            </a:r>
            <a:r>
              <a:rPr lang="en-US" sz="3200" b="1" dirty="0" smtClean="0"/>
              <a:t> knowledge yang holistic, </a:t>
            </a:r>
            <a:r>
              <a:rPr lang="en-US" sz="3200" b="1" dirty="0" err="1" smtClean="0"/>
              <a:t>utuh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lengkap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spesifik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mendalam</a:t>
            </a:r>
            <a:endParaRPr lang="en-US" sz="3200" b="1" dirty="0" smtClean="0"/>
          </a:p>
          <a:p>
            <a:pPr eaLnBrk="1" hangingPunct="1">
              <a:defRPr/>
            </a:pPr>
            <a:endParaRPr lang="en-US" sz="3200" b="1" dirty="0" smtClean="0"/>
          </a:p>
          <a:p>
            <a:pPr eaLnBrk="1" hangingPunct="1">
              <a:defRPr/>
            </a:pPr>
            <a:r>
              <a:rPr lang="en-US" sz="3200" b="1" dirty="0" err="1" smtClean="0"/>
              <a:t>Bukan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untuk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digeneralisasi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kecuali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bila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menerapkan</a:t>
            </a:r>
            <a:r>
              <a:rPr lang="en-US" sz="3200" b="1" dirty="0" smtClean="0"/>
              <a:t> multiple case study)</a:t>
            </a:r>
          </a:p>
        </p:txBody>
      </p:sp>
    </p:spTree>
    <p:extLst>
      <p:ext uri="{BB962C8B-B14F-4D97-AF65-F5344CB8AC3E}">
        <p14:creationId xmlns:p14="http://schemas.microsoft.com/office/powerpoint/2010/main" val="387697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752600" y="533400"/>
            <a:ext cx="57007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600" b="1">
                <a:latin typeface="Charlesworth" pitchFamily="82" charset="0"/>
              </a:rPr>
              <a:t>Pengumpulan data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1639888" y="3032125"/>
            <a:ext cx="7424737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4000" b="1" i="1">
                <a:latin typeface="Times New Roman" pitchFamily="18" charset="0"/>
              </a:rPr>
              <a:t>Rumusan Masalah</a:t>
            </a:r>
          </a:p>
          <a:p>
            <a:pPr algn="ctr" eaLnBrk="1" hangingPunct="1"/>
            <a:endParaRPr lang="en-US" sz="4000" b="1" i="1">
              <a:latin typeface="Times New Roman" pitchFamily="18" charset="0"/>
            </a:endParaRPr>
          </a:p>
          <a:p>
            <a:pPr algn="ctr" eaLnBrk="1" hangingPunct="1"/>
            <a:r>
              <a:rPr lang="en-US" sz="4000" b="1" i="1">
                <a:latin typeface="Times New Roman" pitchFamily="18" charset="0"/>
              </a:rPr>
              <a:t>Data apa yang diperlukan</a:t>
            </a:r>
          </a:p>
          <a:p>
            <a:pPr algn="ctr" eaLnBrk="1" hangingPunct="1"/>
            <a:endParaRPr lang="en-US" sz="4000" b="1" i="1">
              <a:latin typeface="Times New Roman" pitchFamily="18" charset="0"/>
            </a:endParaRPr>
          </a:p>
          <a:p>
            <a:pPr algn="ctr" eaLnBrk="1" hangingPunct="1"/>
            <a:r>
              <a:rPr lang="en-US" sz="4000" b="1" i="1">
                <a:latin typeface="Times New Roman" pitchFamily="18" charset="0"/>
              </a:rPr>
              <a:t>Bagaimana cara memperoleh data</a:t>
            </a:r>
          </a:p>
        </p:txBody>
      </p:sp>
      <p:sp>
        <p:nvSpPr>
          <p:cNvPr id="23557" name="AutoShape 4"/>
          <p:cNvSpPr>
            <a:spLocks noChangeArrowheads="1"/>
          </p:cNvSpPr>
          <p:nvPr/>
        </p:nvSpPr>
        <p:spPr bwMode="auto">
          <a:xfrm>
            <a:off x="4338638" y="3794125"/>
            <a:ext cx="18288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3558" name="AutoShape 5"/>
          <p:cNvSpPr>
            <a:spLocks noChangeArrowheads="1"/>
          </p:cNvSpPr>
          <p:nvPr/>
        </p:nvSpPr>
        <p:spPr bwMode="auto">
          <a:xfrm>
            <a:off x="4338638" y="5013325"/>
            <a:ext cx="18288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482600" y="1323975"/>
            <a:ext cx="3860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4000">
                <a:solidFill>
                  <a:srgbClr val="CC0000"/>
                </a:solidFill>
                <a:latin typeface="OCR A Extended" pitchFamily="50" charset="0"/>
              </a:rPr>
              <a:t>Dimulai dari</a:t>
            </a:r>
          </a:p>
        </p:txBody>
      </p:sp>
      <p:pic>
        <p:nvPicPr>
          <p:cNvPr id="23560" name="Picture 7" descr="bd0615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2743200"/>
            <a:ext cx="15621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139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UNAIR 1 Okt 2007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533400" y="227013"/>
            <a:ext cx="5797550" cy="487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4300" b="1" dirty="0">
                <a:solidFill>
                  <a:srgbClr val="000000"/>
                </a:solidFill>
                <a:latin typeface="OCR A Extended" pitchFamily="50" charset="0"/>
              </a:rPr>
              <a:t>Cara </a:t>
            </a:r>
            <a:r>
              <a:rPr lang="en-US" sz="4300" b="1" dirty="0" err="1">
                <a:solidFill>
                  <a:srgbClr val="000000"/>
                </a:solidFill>
                <a:latin typeface="OCR A Extended" pitchFamily="50" charset="0"/>
              </a:rPr>
              <a:t>pengumpulan</a:t>
            </a:r>
            <a:r>
              <a:rPr lang="en-US" sz="4300" b="1" dirty="0">
                <a:solidFill>
                  <a:srgbClr val="000000"/>
                </a:solidFill>
                <a:latin typeface="OCR A Extended" pitchFamily="50" charset="0"/>
              </a:rPr>
              <a:t>/</a:t>
            </a:r>
          </a:p>
          <a:p>
            <a:pPr eaLnBrk="1" hangingPunct="1"/>
            <a:r>
              <a:rPr lang="en-US" sz="4300" b="1" dirty="0" err="1">
                <a:solidFill>
                  <a:srgbClr val="000000"/>
                </a:solidFill>
                <a:latin typeface="OCR A Extended" pitchFamily="50" charset="0"/>
              </a:rPr>
              <a:t>memperoleh</a:t>
            </a:r>
            <a:r>
              <a:rPr lang="en-US" sz="4300" b="1" dirty="0">
                <a:solidFill>
                  <a:srgbClr val="000000"/>
                </a:solidFill>
                <a:latin typeface="OCR A Extended" pitchFamily="50" charset="0"/>
              </a:rPr>
              <a:t> data</a:t>
            </a:r>
            <a:r>
              <a:rPr lang="en-US" sz="4000" b="1" dirty="0">
                <a:solidFill>
                  <a:srgbClr val="000000"/>
                </a:solidFill>
                <a:latin typeface="Century Gothic" pitchFamily="34" charset="0"/>
              </a:rPr>
              <a:t> </a:t>
            </a:r>
          </a:p>
          <a:p>
            <a:pPr eaLnBrk="1" hangingPunct="1"/>
            <a:endParaRPr lang="en-US" sz="2800" b="1" dirty="0">
              <a:solidFill>
                <a:srgbClr val="000000"/>
              </a:solidFill>
              <a:latin typeface="Century Gothic" pitchFamily="34" charset="0"/>
            </a:endParaRPr>
          </a:p>
          <a:p>
            <a:pPr eaLnBrk="1" hangingPunct="1">
              <a:buFont typeface="WP IconicSymbolsA" pitchFamily="2" charset="2"/>
              <a:buNone/>
            </a:pPr>
            <a:endParaRPr lang="en-US" sz="4000" b="1" i="1" dirty="0">
              <a:latin typeface="Century Gothic" pitchFamily="34" charset="0"/>
            </a:endParaRPr>
          </a:p>
          <a:p>
            <a:pPr eaLnBrk="1" hangingPunct="1">
              <a:buFont typeface="WP IconicSymbolsA" pitchFamily="2" charset="2"/>
              <a:buChar char="!"/>
            </a:pPr>
            <a:r>
              <a:rPr lang="en-US" sz="4000" b="1" i="1" dirty="0">
                <a:latin typeface="Century Gothic" pitchFamily="34" charset="0"/>
              </a:rPr>
              <a:t> </a:t>
            </a:r>
            <a:r>
              <a:rPr lang="en-US" sz="4000" b="1" i="1" dirty="0" err="1">
                <a:latin typeface="Century Gothic" pitchFamily="34" charset="0"/>
              </a:rPr>
              <a:t>Observasi</a:t>
            </a:r>
            <a:endParaRPr lang="en-US" sz="4000" b="1" i="1" dirty="0">
              <a:latin typeface="Century Gothic" pitchFamily="34" charset="0"/>
            </a:endParaRPr>
          </a:p>
          <a:p>
            <a:pPr eaLnBrk="1" hangingPunct="1">
              <a:buFont typeface="WP IconicSymbolsA" pitchFamily="2" charset="2"/>
              <a:buChar char="!"/>
            </a:pPr>
            <a:r>
              <a:rPr lang="en-US" sz="4000" b="1" i="1" dirty="0">
                <a:latin typeface="Century Gothic" pitchFamily="34" charset="0"/>
              </a:rPr>
              <a:t> </a:t>
            </a:r>
            <a:r>
              <a:rPr lang="en-US" sz="4000" b="1" i="1" dirty="0" err="1">
                <a:latin typeface="Century Gothic" pitchFamily="34" charset="0"/>
              </a:rPr>
              <a:t>Wawancara</a:t>
            </a:r>
            <a:endParaRPr lang="en-US" sz="4000" b="1" i="1" dirty="0">
              <a:latin typeface="Century Gothic" pitchFamily="34" charset="0"/>
            </a:endParaRPr>
          </a:p>
          <a:p>
            <a:pPr eaLnBrk="1" hangingPunct="1">
              <a:buFont typeface="WP IconicSymbolsA" pitchFamily="2" charset="2"/>
              <a:buChar char="!"/>
            </a:pPr>
            <a:r>
              <a:rPr lang="en-US" sz="4000" b="1" i="1" dirty="0">
                <a:solidFill>
                  <a:srgbClr val="0000CC"/>
                </a:solidFill>
                <a:latin typeface="Century Gothic" pitchFamily="34" charset="0"/>
              </a:rPr>
              <a:t> </a:t>
            </a:r>
            <a:r>
              <a:rPr lang="en-US" sz="4000" b="1" i="1" dirty="0" err="1">
                <a:latin typeface="Century Gothic" pitchFamily="34" charset="0"/>
              </a:rPr>
              <a:t>Dokumentasi</a:t>
            </a:r>
            <a:endParaRPr lang="en-US" sz="4000" b="1" i="1" dirty="0">
              <a:latin typeface="Century Gothic" pitchFamily="34" charset="0"/>
            </a:endParaRPr>
          </a:p>
          <a:p>
            <a:pPr eaLnBrk="1" hangingPunct="1">
              <a:buFont typeface="WP IconicSymbolsA" pitchFamily="2" charset="2"/>
              <a:buNone/>
            </a:pPr>
            <a:r>
              <a:rPr lang="en-US" sz="4000" b="1" i="1" dirty="0">
                <a:solidFill>
                  <a:srgbClr val="0000CC"/>
                </a:solidFill>
                <a:latin typeface="Century Gothic" pitchFamily="34" charset="0"/>
              </a:rPr>
              <a:t>   </a:t>
            </a:r>
            <a:r>
              <a:rPr lang="en-US" sz="4000" b="1" i="1" dirty="0" err="1">
                <a:solidFill>
                  <a:srgbClr val="0000CC"/>
                </a:solidFill>
                <a:latin typeface="Century Gothic" pitchFamily="34" charset="0"/>
              </a:rPr>
              <a:t>dll</a:t>
            </a:r>
            <a:endParaRPr lang="en-US" sz="4000" b="1" i="1" dirty="0">
              <a:solidFill>
                <a:srgbClr val="0000CC"/>
              </a:solidFill>
              <a:latin typeface="Century Gothic" pitchFamily="34" charset="0"/>
            </a:endParaRP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5486400" y="3505200"/>
            <a:ext cx="3094038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900">
                <a:latin typeface="FortisSCapsSSi" pitchFamily="2" charset="0"/>
              </a:rPr>
              <a:t>  Pilih Cara</a:t>
            </a:r>
          </a:p>
          <a:p>
            <a:pPr eaLnBrk="1" hangingPunct="1"/>
            <a:r>
              <a:rPr lang="en-US" sz="3900">
                <a:latin typeface="FortisSCapsSSi" pitchFamily="2" charset="0"/>
              </a:rPr>
              <a:t>Yang Tepat</a:t>
            </a:r>
          </a:p>
        </p:txBody>
      </p:sp>
      <p:pic>
        <p:nvPicPr>
          <p:cNvPr id="24581" name="Picture 4" descr="pe01496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620713"/>
            <a:ext cx="192563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AutoShape 5"/>
          <p:cNvSpPr>
            <a:spLocks noChangeArrowheads="1"/>
          </p:cNvSpPr>
          <p:nvPr/>
        </p:nvSpPr>
        <p:spPr bwMode="auto">
          <a:xfrm>
            <a:off x="457200" y="1752600"/>
            <a:ext cx="5257800" cy="4343400"/>
          </a:xfrm>
          <a:prstGeom prst="rightArrowCallout">
            <a:avLst>
              <a:gd name="adj1" fmla="val 25000"/>
              <a:gd name="adj2" fmla="val 25000"/>
              <a:gd name="adj3" fmla="val 20175"/>
              <a:gd name="adj4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4784725" y="5294313"/>
            <a:ext cx="360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 i="1" dirty="0" err="1">
                <a:solidFill>
                  <a:srgbClr val="002060"/>
                </a:solidFill>
              </a:rPr>
              <a:t>Kecuali</a:t>
            </a:r>
            <a:r>
              <a:rPr lang="en-US" b="1" i="1" dirty="0">
                <a:solidFill>
                  <a:srgbClr val="002060"/>
                </a:solidFill>
              </a:rPr>
              <a:t> questioner </a:t>
            </a:r>
            <a:r>
              <a:rPr lang="en-US" b="1" i="1" dirty="0" err="1">
                <a:solidFill>
                  <a:srgbClr val="002060"/>
                </a:solidFill>
              </a:rPr>
              <a:t>tidak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sesuai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42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UNAIR 1 Okt 2007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609600" y="533400"/>
            <a:ext cx="348615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600"/>
              <a:t>Wawancara:</a:t>
            </a:r>
          </a:p>
          <a:p>
            <a:pPr eaLnBrk="1" hangingPunct="1"/>
            <a:r>
              <a:rPr lang="en-US" sz="3600"/>
              <a:t>	dialog</a:t>
            </a:r>
          </a:p>
          <a:p>
            <a:pPr eaLnBrk="1" hangingPunct="1"/>
            <a:r>
              <a:rPr lang="en-US" sz="3600"/>
              <a:t>	focus group</a:t>
            </a:r>
          </a:p>
          <a:p>
            <a:pPr eaLnBrk="1" hangingPunct="1"/>
            <a:r>
              <a:rPr lang="en-US" sz="3600"/>
              <a:t>	telepon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1584325" y="3167063"/>
            <a:ext cx="594995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600" dirty="0" err="1"/>
              <a:t>Observasi</a:t>
            </a:r>
            <a:r>
              <a:rPr lang="en-US" sz="3600" dirty="0"/>
              <a:t>:</a:t>
            </a:r>
          </a:p>
          <a:p>
            <a:pPr eaLnBrk="1" hangingPunct="1"/>
            <a:r>
              <a:rPr lang="en-US" sz="3600" dirty="0"/>
              <a:t>	</a:t>
            </a:r>
            <a:r>
              <a:rPr lang="en-US" sz="3600" dirty="0" err="1"/>
              <a:t>partisipasi</a:t>
            </a:r>
            <a:r>
              <a:rPr lang="en-US" sz="3600" dirty="0"/>
              <a:t> </a:t>
            </a:r>
            <a:r>
              <a:rPr lang="en-US" sz="3600" dirty="0" err="1"/>
              <a:t>pasif</a:t>
            </a:r>
            <a:endParaRPr lang="en-US" sz="3600" dirty="0"/>
          </a:p>
          <a:p>
            <a:pPr eaLnBrk="1" hangingPunct="1"/>
            <a:r>
              <a:rPr lang="en-US" sz="3600" dirty="0"/>
              <a:t>	</a:t>
            </a:r>
            <a:r>
              <a:rPr lang="en-US" sz="3600" dirty="0" err="1"/>
              <a:t>partisipasi</a:t>
            </a:r>
            <a:r>
              <a:rPr lang="en-US" sz="3600" dirty="0"/>
              <a:t> </a:t>
            </a:r>
            <a:r>
              <a:rPr lang="en-US" sz="3600" dirty="0" err="1"/>
              <a:t>aktif</a:t>
            </a:r>
            <a:endParaRPr lang="en-US" sz="3600" dirty="0"/>
          </a:p>
          <a:p>
            <a:pPr eaLnBrk="1" hangingPunct="1"/>
            <a:r>
              <a:rPr lang="en-US" sz="3600" dirty="0"/>
              <a:t>	unobtrusive observation</a:t>
            </a:r>
          </a:p>
        </p:txBody>
      </p:sp>
    </p:spTree>
    <p:extLst>
      <p:ext uri="{BB962C8B-B14F-4D97-AF65-F5344CB8AC3E}">
        <p14:creationId xmlns:p14="http://schemas.microsoft.com/office/powerpoint/2010/main" val="78784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6709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4000" b="1" cap="none" spc="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itchFamily="34" charset="0"/>
                <a:cs typeface="Aharoni" pitchFamily="2" charset="-79"/>
              </a:rPr>
              <a:t>BAGAIMANA MENCARI ILMU</a:t>
            </a:r>
            <a:endParaRPr lang="id-ID" sz="4000" b="1" cap="none" spc="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itannic Bol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395536" y="163860"/>
            <a:ext cx="8424935" cy="669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300" b="1" dirty="0" err="1">
                <a:latin typeface="Times New Roman" pitchFamily="18" charset="0"/>
              </a:rPr>
              <a:t>Misalnya</a:t>
            </a:r>
            <a:r>
              <a:rPr lang="en-US" sz="3300" b="1" dirty="0">
                <a:latin typeface="Times New Roman" pitchFamily="18" charset="0"/>
              </a:rPr>
              <a:t>:</a:t>
            </a:r>
          </a:p>
          <a:p>
            <a:pPr eaLnBrk="1" hangingPunct="1"/>
            <a:r>
              <a:rPr lang="en-US" sz="3600" dirty="0"/>
              <a:t>  </a:t>
            </a:r>
          </a:p>
          <a:p>
            <a:pPr eaLnBrk="1" hangingPunct="1"/>
            <a:r>
              <a:rPr lang="en-US" sz="3600" dirty="0"/>
              <a:t>  </a:t>
            </a:r>
            <a:r>
              <a:rPr lang="en-US" sz="4000" dirty="0"/>
              <a:t>Data </a:t>
            </a:r>
            <a:r>
              <a:rPr lang="en-US" sz="4000" dirty="0" err="1"/>
              <a:t>berupa</a:t>
            </a:r>
            <a:r>
              <a:rPr lang="en-US" sz="4000" dirty="0"/>
              <a:t> </a:t>
            </a:r>
            <a:r>
              <a:rPr lang="en-US" sz="4000" dirty="0" err="1"/>
              <a:t>pendapat</a:t>
            </a:r>
            <a:r>
              <a:rPr lang="en-US" sz="4000" dirty="0"/>
              <a:t> </a:t>
            </a:r>
            <a:r>
              <a:rPr lang="en-US" sz="4000" dirty="0" err="1"/>
              <a:t>seseorang</a:t>
            </a:r>
            <a:endParaRPr lang="en-US" sz="4000" dirty="0"/>
          </a:p>
          <a:p>
            <a:pPr eaLnBrk="1" hangingPunct="1"/>
            <a:r>
              <a:rPr lang="en-US" sz="4000" dirty="0"/>
              <a:t>    </a:t>
            </a:r>
            <a:r>
              <a:rPr lang="en-US" sz="4000" i="1" dirty="0"/>
              <a:t>Cara: </a:t>
            </a:r>
            <a:r>
              <a:rPr lang="en-US" sz="4000" b="1" i="1" dirty="0" err="1"/>
              <a:t>wawancara</a:t>
            </a:r>
            <a:endParaRPr lang="en-US" sz="4000" b="1" i="1" dirty="0"/>
          </a:p>
          <a:p>
            <a:pPr eaLnBrk="1" hangingPunct="1"/>
            <a:endParaRPr lang="en-US" sz="4000" dirty="0"/>
          </a:p>
          <a:p>
            <a:pPr eaLnBrk="1" hangingPunct="1"/>
            <a:r>
              <a:rPr lang="en-US" sz="4000" dirty="0"/>
              <a:t>  Data </a:t>
            </a:r>
            <a:r>
              <a:rPr lang="en-US" sz="4000" dirty="0" err="1"/>
              <a:t>berupa</a:t>
            </a:r>
            <a:r>
              <a:rPr lang="en-US" sz="4000" dirty="0"/>
              <a:t> </a:t>
            </a:r>
            <a:r>
              <a:rPr lang="en-US" sz="4000" dirty="0" err="1"/>
              <a:t>proses</a:t>
            </a:r>
            <a:r>
              <a:rPr lang="en-US" sz="4000" dirty="0"/>
              <a:t> </a:t>
            </a:r>
            <a:r>
              <a:rPr lang="en-US" sz="4000" dirty="0" err="1"/>
              <a:t>produksi</a:t>
            </a:r>
            <a:r>
              <a:rPr lang="en-US" sz="4000" dirty="0"/>
              <a:t> </a:t>
            </a:r>
          </a:p>
          <a:p>
            <a:pPr eaLnBrk="1" hangingPunct="1"/>
            <a:r>
              <a:rPr lang="en-US" sz="4000" dirty="0"/>
              <a:t>    </a:t>
            </a:r>
            <a:r>
              <a:rPr lang="en-US" sz="4000" i="1" dirty="0"/>
              <a:t>Cara: </a:t>
            </a:r>
            <a:r>
              <a:rPr lang="en-US" sz="4000" b="1" i="1" dirty="0" err="1"/>
              <a:t>observasi</a:t>
            </a:r>
            <a:endParaRPr lang="en-US" sz="4000" b="1" i="1" dirty="0"/>
          </a:p>
          <a:p>
            <a:pPr eaLnBrk="1" hangingPunct="1"/>
            <a:endParaRPr lang="en-US" sz="4000" b="1" i="1" dirty="0"/>
          </a:p>
          <a:p>
            <a:pPr eaLnBrk="1" hangingPunct="1"/>
            <a:r>
              <a:rPr lang="en-US" sz="4000" dirty="0"/>
              <a:t>  Data </a:t>
            </a:r>
            <a:r>
              <a:rPr lang="en-US" sz="4000" dirty="0" err="1"/>
              <a:t>berupa</a:t>
            </a:r>
            <a:r>
              <a:rPr lang="en-US" sz="4000" dirty="0"/>
              <a:t> </a:t>
            </a:r>
            <a:r>
              <a:rPr lang="en-US" sz="4000" dirty="0" err="1"/>
              <a:t>hasil</a:t>
            </a:r>
            <a:r>
              <a:rPr lang="en-US" sz="4000" dirty="0"/>
              <a:t> </a:t>
            </a:r>
            <a:r>
              <a:rPr lang="en-US" sz="4000" dirty="0" err="1"/>
              <a:t>rapat</a:t>
            </a:r>
            <a:endParaRPr lang="en-US" sz="4000" dirty="0"/>
          </a:p>
          <a:p>
            <a:pPr eaLnBrk="1" hangingPunct="1"/>
            <a:r>
              <a:rPr lang="en-US" sz="4000" dirty="0"/>
              <a:t>    </a:t>
            </a:r>
            <a:r>
              <a:rPr lang="en-US" sz="4000" i="1" dirty="0"/>
              <a:t>Cara: </a:t>
            </a:r>
            <a:r>
              <a:rPr lang="en-US" sz="4000" b="1" i="1" dirty="0" err="1"/>
              <a:t>dokumenasi</a:t>
            </a:r>
            <a:endParaRPr lang="en-US" sz="4000" b="1" i="1" dirty="0"/>
          </a:p>
          <a:p>
            <a:pPr eaLnBrk="1" hangingPunct="1"/>
            <a:endParaRPr lang="en-US" sz="4000" b="1" dirty="0"/>
          </a:p>
        </p:txBody>
      </p:sp>
      <p:pic>
        <p:nvPicPr>
          <p:cNvPr id="26628" name="Picture 3" descr="pe0767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163" y="4419600"/>
            <a:ext cx="2205037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705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Metode Pengumpulan Data</a:t>
            </a: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457200" y="1484313"/>
            <a:ext cx="8229600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Wawancara: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Dengan siapa saja akan dilakukan?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Apa dasar pemilihan mereka?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Berapa jumlah, siapa saja?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Kapan dilakukan?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Bagaimana cara menemuinya?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Butir /perihal apa saja yang akan ditanyakan?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Semuanya harus dikaitkan dengan rumusan masalah dan unit analisisnya</a:t>
            </a:r>
          </a:p>
        </p:txBody>
      </p:sp>
    </p:spTree>
    <p:extLst>
      <p:ext uri="{BB962C8B-B14F-4D97-AF65-F5344CB8AC3E}">
        <p14:creationId xmlns:p14="http://schemas.microsoft.com/office/powerpoint/2010/main" val="33507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Observasi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Apa sasaran observasi?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Bagaimana cara melakukan observasi?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Siapa yang melakukan?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Berapa lama dilakukan? 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Apa fokusnya?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Semuanya harus terkait dengan rumusan masalah dan unit analisis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Metode Pengumpulan Data</a:t>
            </a:r>
          </a:p>
        </p:txBody>
      </p:sp>
    </p:spTree>
    <p:extLst>
      <p:ext uri="{BB962C8B-B14F-4D97-AF65-F5344CB8AC3E}">
        <p14:creationId xmlns:p14="http://schemas.microsoft.com/office/powerpoint/2010/main" val="24447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Dokumentasi 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Dokumen apa saja yang dibutuhkan?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Dari mana diperoleh?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Bagaimana cara memperolehnya?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Semuanya harus terkait dengan rumusan masalah dan unit analisis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Metode Pengumpulan Data</a:t>
            </a:r>
          </a:p>
        </p:txBody>
      </p:sp>
    </p:spTree>
    <p:extLst>
      <p:ext uri="{BB962C8B-B14F-4D97-AF65-F5344CB8AC3E}">
        <p14:creationId xmlns:p14="http://schemas.microsoft.com/office/powerpoint/2010/main" val="299684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2051720" y="476672"/>
            <a:ext cx="25987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800" b="1" dirty="0" err="1"/>
              <a:t>Validitas</a:t>
            </a:r>
            <a:r>
              <a:rPr lang="en-US" sz="2800" b="1" dirty="0"/>
              <a:t> data: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827088" y="1916113"/>
            <a:ext cx="67818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600"/>
              <a:t>Multiple resources (tidak boleh hanya satu cara)</a:t>
            </a:r>
          </a:p>
          <a:p>
            <a:pPr eaLnBrk="1" hangingPunct="1"/>
            <a:r>
              <a:rPr lang="en-US" sz="3600"/>
              <a:t>Dilakukan triangulasi</a:t>
            </a:r>
          </a:p>
          <a:p>
            <a:pPr eaLnBrk="1" hangingPunct="1"/>
            <a:r>
              <a:rPr lang="en-US" sz="3600"/>
              <a:t>Cara-cara lain yang diperlukan</a:t>
            </a:r>
          </a:p>
        </p:txBody>
      </p:sp>
    </p:spTree>
    <p:extLst>
      <p:ext uri="{BB962C8B-B14F-4D97-AF65-F5344CB8AC3E}">
        <p14:creationId xmlns:p14="http://schemas.microsoft.com/office/powerpoint/2010/main" val="235553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4100513" y="2957513"/>
            <a:ext cx="297815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4400">
                <a:solidFill>
                  <a:srgbClr val="FF00FF"/>
                </a:solidFill>
                <a:latin typeface="VAG Round" charset="0"/>
              </a:rPr>
              <a:t>Interpretasi</a:t>
            </a:r>
          </a:p>
        </p:txBody>
      </p:sp>
      <p:graphicFrame>
        <p:nvGraphicFramePr>
          <p:cNvPr id="2050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461963" y="1966913"/>
          <a:ext cx="2903537" cy="306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Microsoft ClipArt Gallery" r:id="rId3" imgW="4716463" imgH="3543300" progId="">
                  <p:embed/>
                </p:oleObj>
              </mc:Choice>
              <mc:Fallback>
                <p:oleObj name="Microsoft ClipArt Gallery" r:id="rId3" imgW="4716463" imgH="3543300" progId="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1966913"/>
                        <a:ext cx="2903537" cy="306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323850" y="1341438"/>
            <a:ext cx="2014538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4400">
                <a:solidFill>
                  <a:srgbClr val="FF00FF"/>
                </a:solidFill>
                <a:latin typeface="VAG Round" charset="0"/>
              </a:rPr>
              <a:t>Analisa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2771775" y="1341438"/>
            <a:ext cx="5724525" cy="13827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 i="1"/>
              <a:t>memilah, mengelompok, memudahkan proses pengolahan data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2438400" y="3743325"/>
            <a:ext cx="6477000" cy="2847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3600" b="1" i="1"/>
              <a:t>memahami keterkaitan data yang telah dianalisa dan diolah, berdasarkan theoretical framework, mengambil kesimpulan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mtClean="0">
                <a:solidFill>
                  <a:srgbClr val="0000FF"/>
                </a:solidFill>
              </a:rPr>
              <a:t>Analisa &amp; Interpretasi</a:t>
            </a:r>
            <a:endParaRPr lang="en-GB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99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Analisa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Data hasil wawancara diolah dengan cara tertentu.</a:t>
            </a:r>
          </a:p>
          <a:p>
            <a:pPr eaLnBrk="1" hangingPunct="1">
              <a:defRPr/>
            </a:pPr>
            <a:r>
              <a:rPr lang="en-US" smtClean="0"/>
              <a:t>Data hasil observasi diolah</a:t>
            </a:r>
          </a:p>
          <a:p>
            <a:pPr eaLnBrk="1" hangingPunct="1">
              <a:defRPr/>
            </a:pPr>
            <a:r>
              <a:rPr lang="en-US" smtClean="0"/>
              <a:t>Data hasil dokumentasi diolah</a:t>
            </a:r>
          </a:p>
          <a:p>
            <a:pPr eaLnBrk="1" hangingPunct="1">
              <a:defRPr/>
            </a:pPr>
            <a:r>
              <a:rPr lang="en-US" smtClean="0"/>
              <a:t>Menyusun agar keterkaitan antar data mudah dipahami.</a:t>
            </a:r>
          </a:p>
        </p:txBody>
      </p:sp>
    </p:spTree>
    <p:extLst>
      <p:ext uri="{BB962C8B-B14F-4D97-AF65-F5344CB8AC3E}">
        <p14:creationId xmlns:p14="http://schemas.microsoft.com/office/powerpoint/2010/main" val="391292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AutoShape 2"/>
          <p:cNvSpPr>
            <a:spLocks noChangeArrowheads="1"/>
          </p:cNvSpPr>
          <p:nvPr/>
        </p:nvSpPr>
        <p:spPr bwMode="auto">
          <a:xfrm rot="5400000">
            <a:off x="3238500" y="2095500"/>
            <a:ext cx="3200400" cy="2971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1835696" y="277813"/>
            <a:ext cx="6393904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chemeClr val="tx1"/>
                </a:solidFill>
              </a:rPr>
              <a:t>Analisa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228600" y="1447800"/>
            <a:ext cx="22860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66"/>
                </a:solidFill>
              </a:rPr>
              <a:t>Hasil wawancara</a:t>
            </a:r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304800" y="3200400"/>
            <a:ext cx="22860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66"/>
                </a:solidFill>
              </a:rPr>
              <a:t>Hasil wawancara</a:t>
            </a:r>
          </a:p>
        </p:txBody>
      </p:sp>
      <p:sp>
        <p:nvSpPr>
          <p:cNvPr id="34823" name="Rectangle 6"/>
          <p:cNvSpPr>
            <a:spLocks noChangeArrowheads="1"/>
          </p:cNvSpPr>
          <p:nvPr/>
        </p:nvSpPr>
        <p:spPr bwMode="auto">
          <a:xfrm>
            <a:off x="304800" y="5029200"/>
            <a:ext cx="22860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66"/>
                </a:solidFill>
              </a:rPr>
              <a:t>Hasil wawancara</a:t>
            </a:r>
          </a:p>
        </p:txBody>
      </p:sp>
      <p:sp>
        <p:nvSpPr>
          <p:cNvPr id="34824" name="Text Box 7"/>
          <p:cNvSpPr txBox="1">
            <a:spLocks noChangeArrowheads="1"/>
          </p:cNvSpPr>
          <p:nvPr/>
        </p:nvSpPr>
        <p:spPr bwMode="auto">
          <a:xfrm>
            <a:off x="3276600" y="2822575"/>
            <a:ext cx="24923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66"/>
                </a:solidFill>
              </a:rPr>
              <a:t>Direduksi, </a:t>
            </a:r>
          </a:p>
          <a:p>
            <a:pPr eaLnBrk="1" hangingPunct="1"/>
            <a:r>
              <a:rPr lang="en-US" sz="2400">
                <a:solidFill>
                  <a:srgbClr val="000066"/>
                </a:solidFill>
              </a:rPr>
              <a:t>Disederhanakan,</a:t>
            </a:r>
          </a:p>
          <a:p>
            <a:pPr eaLnBrk="1" hangingPunct="1"/>
            <a:r>
              <a:rPr lang="en-US" sz="2400">
                <a:solidFill>
                  <a:srgbClr val="000066"/>
                </a:solidFill>
              </a:rPr>
              <a:t>Diringkas </a:t>
            </a:r>
          </a:p>
        </p:txBody>
      </p:sp>
      <p:sp>
        <p:nvSpPr>
          <p:cNvPr id="34825" name="AutoShape 8"/>
          <p:cNvSpPr>
            <a:spLocks noChangeArrowheads="1"/>
          </p:cNvSpPr>
          <p:nvPr/>
        </p:nvSpPr>
        <p:spPr bwMode="auto">
          <a:xfrm>
            <a:off x="6516216" y="1844824"/>
            <a:ext cx="2209800" cy="4267200"/>
          </a:xfrm>
          <a:prstGeom prst="bracePair">
            <a:avLst>
              <a:gd name="adj" fmla="val 83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4826" name="Text Box 9"/>
          <p:cNvSpPr txBox="1">
            <a:spLocks noChangeArrowheads="1"/>
          </p:cNvSpPr>
          <p:nvPr/>
        </p:nvSpPr>
        <p:spPr bwMode="auto">
          <a:xfrm>
            <a:off x="6705600" y="1800225"/>
            <a:ext cx="19812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000"/>
              <a:t>Berdasar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Topik pertanyaan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Level informan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Kelompok informan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Cara lain</a:t>
            </a:r>
          </a:p>
        </p:txBody>
      </p:sp>
      <p:sp>
        <p:nvSpPr>
          <p:cNvPr id="34827" name="Oval 10"/>
          <p:cNvSpPr>
            <a:spLocks noChangeArrowheads="1"/>
          </p:cNvSpPr>
          <p:nvPr/>
        </p:nvSpPr>
        <p:spPr bwMode="auto">
          <a:xfrm>
            <a:off x="6516216" y="1235224"/>
            <a:ext cx="21336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66"/>
                </a:solidFill>
              </a:rPr>
              <a:t>Hasil </a:t>
            </a:r>
          </a:p>
        </p:txBody>
      </p:sp>
    </p:spTree>
    <p:extLst>
      <p:ext uri="{BB962C8B-B14F-4D97-AF65-F5344CB8AC3E}">
        <p14:creationId xmlns:p14="http://schemas.microsoft.com/office/powerpoint/2010/main" val="379818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AutoShape 2"/>
          <p:cNvSpPr>
            <a:spLocks noChangeArrowheads="1"/>
          </p:cNvSpPr>
          <p:nvPr/>
        </p:nvSpPr>
        <p:spPr bwMode="auto">
          <a:xfrm rot="5400000">
            <a:off x="3238500" y="2095500"/>
            <a:ext cx="3200400" cy="2971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Analisa </a:t>
            </a: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228600" y="1447800"/>
            <a:ext cx="22860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66"/>
                </a:solidFill>
              </a:rPr>
              <a:t>Hasil dokumentasi</a:t>
            </a:r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304800" y="3200400"/>
            <a:ext cx="22860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66"/>
                </a:solidFill>
              </a:rPr>
              <a:t>Hasil dokumentasi</a:t>
            </a:r>
          </a:p>
        </p:txBody>
      </p:sp>
      <p:sp>
        <p:nvSpPr>
          <p:cNvPr id="35847" name="Rectangle 6"/>
          <p:cNvSpPr>
            <a:spLocks noChangeArrowheads="1"/>
          </p:cNvSpPr>
          <p:nvPr/>
        </p:nvSpPr>
        <p:spPr bwMode="auto">
          <a:xfrm>
            <a:off x="304800" y="5029200"/>
            <a:ext cx="22860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66"/>
                </a:solidFill>
              </a:rPr>
              <a:t>Hasil dokumentasi</a:t>
            </a:r>
          </a:p>
        </p:txBody>
      </p:sp>
      <p:sp>
        <p:nvSpPr>
          <p:cNvPr id="35848" name="Text Box 7"/>
          <p:cNvSpPr txBox="1">
            <a:spLocks noChangeArrowheads="1"/>
          </p:cNvSpPr>
          <p:nvPr/>
        </p:nvSpPr>
        <p:spPr bwMode="auto">
          <a:xfrm>
            <a:off x="3276600" y="2822575"/>
            <a:ext cx="16097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66"/>
                </a:solidFill>
              </a:rPr>
              <a:t>Disortir, </a:t>
            </a:r>
          </a:p>
          <a:p>
            <a:pPr eaLnBrk="1" hangingPunct="1"/>
            <a:r>
              <a:rPr lang="en-US" sz="2400">
                <a:solidFill>
                  <a:srgbClr val="000066"/>
                </a:solidFill>
              </a:rPr>
              <a:t>Ditabulasi,</a:t>
            </a:r>
          </a:p>
          <a:p>
            <a:pPr eaLnBrk="1" hangingPunct="1"/>
            <a:r>
              <a:rPr lang="en-US" sz="2400">
                <a:solidFill>
                  <a:srgbClr val="000066"/>
                </a:solidFill>
              </a:rPr>
              <a:t>Diringkas </a:t>
            </a:r>
          </a:p>
        </p:txBody>
      </p:sp>
      <p:sp>
        <p:nvSpPr>
          <p:cNvPr id="35849" name="AutoShape 8"/>
          <p:cNvSpPr>
            <a:spLocks noChangeArrowheads="1"/>
          </p:cNvSpPr>
          <p:nvPr/>
        </p:nvSpPr>
        <p:spPr bwMode="auto">
          <a:xfrm>
            <a:off x="6477000" y="1447800"/>
            <a:ext cx="2209800" cy="4267200"/>
          </a:xfrm>
          <a:prstGeom prst="bracePair">
            <a:avLst>
              <a:gd name="adj" fmla="val 83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5850" name="Text Box 9"/>
          <p:cNvSpPr txBox="1">
            <a:spLocks noChangeArrowheads="1"/>
          </p:cNvSpPr>
          <p:nvPr/>
        </p:nvSpPr>
        <p:spPr bwMode="auto">
          <a:xfrm>
            <a:off x="6705600" y="1800225"/>
            <a:ext cx="19812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000"/>
              <a:t>Berdasar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Jenis dokumen,</a:t>
            </a:r>
          </a:p>
          <a:p>
            <a:pPr eaLnBrk="1" hangingPunct="1"/>
            <a:r>
              <a:rPr lang="en-US" sz="2000"/>
              <a:t>Lap keuangan,</a:t>
            </a:r>
          </a:p>
          <a:p>
            <a:pPr eaLnBrk="1" hangingPunct="1"/>
            <a:r>
              <a:rPr lang="en-US" sz="2000"/>
              <a:t>Struktur organisasi</a:t>
            </a:r>
          </a:p>
          <a:p>
            <a:pPr eaLnBrk="1" hangingPunct="1"/>
            <a:r>
              <a:rPr lang="en-US" sz="2000"/>
              <a:t>Risalah rapat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Keterkaitan dg</a:t>
            </a:r>
          </a:p>
          <a:p>
            <a:pPr eaLnBrk="1" hangingPunct="1"/>
            <a:r>
              <a:rPr lang="en-US" sz="2000"/>
              <a:t>Topik wawancara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Cara lain</a:t>
            </a:r>
          </a:p>
        </p:txBody>
      </p:sp>
      <p:sp>
        <p:nvSpPr>
          <p:cNvPr id="35851" name="Oval 10"/>
          <p:cNvSpPr>
            <a:spLocks noChangeArrowheads="1"/>
          </p:cNvSpPr>
          <p:nvPr/>
        </p:nvSpPr>
        <p:spPr bwMode="auto">
          <a:xfrm>
            <a:off x="6477000" y="838200"/>
            <a:ext cx="21336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66"/>
                </a:solidFill>
              </a:rPr>
              <a:t>Hasil </a:t>
            </a:r>
          </a:p>
        </p:txBody>
      </p:sp>
    </p:spTree>
    <p:extLst>
      <p:ext uri="{BB962C8B-B14F-4D97-AF65-F5344CB8AC3E}">
        <p14:creationId xmlns:p14="http://schemas.microsoft.com/office/powerpoint/2010/main" val="326078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AutoShape 2"/>
          <p:cNvSpPr>
            <a:spLocks noChangeArrowheads="1"/>
          </p:cNvSpPr>
          <p:nvPr/>
        </p:nvSpPr>
        <p:spPr bwMode="auto">
          <a:xfrm rot="5400000">
            <a:off x="3238500" y="2095500"/>
            <a:ext cx="3200400" cy="2971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Analisa 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228600" y="1447800"/>
            <a:ext cx="22860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66"/>
                </a:solidFill>
              </a:rPr>
              <a:t>Hasil observasi</a:t>
            </a:r>
          </a:p>
        </p:txBody>
      </p:sp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304800" y="3200400"/>
            <a:ext cx="22860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66"/>
                </a:solidFill>
              </a:rPr>
              <a:t>Hasil observasi</a:t>
            </a:r>
          </a:p>
        </p:txBody>
      </p:sp>
      <p:sp>
        <p:nvSpPr>
          <p:cNvPr id="36871" name="Rectangle 6"/>
          <p:cNvSpPr>
            <a:spLocks noChangeArrowheads="1"/>
          </p:cNvSpPr>
          <p:nvPr/>
        </p:nvSpPr>
        <p:spPr bwMode="auto">
          <a:xfrm>
            <a:off x="304800" y="5029200"/>
            <a:ext cx="22860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66"/>
                </a:solidFill>
              </a:rPr>
              <a:t>Hasil observasi</a:t>
            </a:r>
          </a:p>
        </p:txBody>
      </p:sp>
      <p:sp>
        <p:nvSpPr>
          <p:cNvPr id="36872" name="Text Box 7"/>
          <p:cNvSpPr txBox="1">
            <a:spLocks noChangeArrowheads="1"/>
          </p:cNvSpPr>
          <p:nvPr/>
        </p:nvSpPr>
        <p:spPr bwMode="auto">
          <a:xfrm>
            <a:off x="3276600" y="2822575"/>
            <a:ext cx="16097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66"/>
                </a:solidFill>
              </a:rPr>
              <a:t>Disortir, </a:t>
            </a:r>
          </a:p>
          <a:p>
            <a:pPr eaLnBrk="1" hangingPunct="1"/>
            <a:r>
              <a:rPr lang="en-US" sz="2400">
                <a:solidFill>
                  <a:srgbClr val="000066"/>
                </a:solidFill>
              </a:rPr>
              <a:t>Ditabulasi,</a:t>
            </a:r>
          </a:p>
          <a:p>
            <a:pPr eaLnBrk="1" hangingPunct="1"/>
            <a:r>
              <a:rPr lang="en-US" sz="2400">
                <a:solidFill>
                  <a:srgbClr val="000066"/>
                </a:solidFill>
              </a:rPr>
              <a:t>Diringkas</a:t>
            </a:r>
          </a:p>
          <a:p>
            <a:pPr eaLnBrk="1" hangingPunct="1"/>
            <a:r>
              <a:rPr lang="en-US" sz="2400">
                <a:solidFill>
                  <a:srgbClr val="000066"/>
                </a:solidFill>
              </a:rPr>
              <a:t>Diedit </a:t>
            </a:r>
          </a:p>
        </p:txBody>
      </p:sp>
      <p:sp>
        <p:nvSpPr>
          <p:cNvPr id="36873" name="AutoShape 8"/>
          <p:cNvSpPr>
            <a:spLocks noChangeArrowheads="1"/>
          </p:cNvSpPr>
          <p:nvPr/>
        </p:nvSpPr>
        <p:spPr bwMode="auto">
          <a:xfrm>
            <a:off x="6477000" y="1447800"/>
            <a:ext cx="2209800" cy="4267200"/>
          </a:xfrm>
          <a:prstGeom prst="bracePair">
            <a:avLst>
              <a:gd name="adj" fmla="val 83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36874" name="Text Box 9"/>
          <p:cNvSpPr txBox="1">
            <a:spLocks noChangeArrowheads="1"/>
          </p:cNvSpPr>
          <p:nvPr/>
        </p:nvSpPr>
        <p:spPr bwMode="auto">
          <a:xfrm>
            <a:off x="6705600" y="1800225"/>
            <a:ext cx="1981200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000"/>
              <a:t>Berdasar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Obyek yg diobservasi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Keterkaitan dg</a:t>
            </a:r>
          </a:p>
          <a:p>
            <a:pPr eaLnBrk="1" hangingPunct="1"/>
            <a:r>
              <a:rPr lang="en-US" sz="2000"/>
              <a:t>Topik wawancara/</a:t>
            </a:r>
          </a:p>
          <a:p>
            <a:pPr eaLnBrk="1" hangingPunct="1"/>
            <a:r>
              <a:rPr lang="en-US" sz="2000"/>
              <a:t>dokumentasi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Kiatan dg rumusan masalah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Cara lain</a:t>
            </a:r>
          </a:p>
        </p:txBody>
      </p:sp>
      <p:sp>
        <p:nvSpPr>
          <p:cNvPr id="36875" name="Oval 10"/>
          <p:cNvSpPr>
            <a:spLocks noChangeArrowheads="1"/>
          </p:cNvSpPr>
          <p:nvPr/>
        </p:nvSpPr>
        <p:spPr bwMode="auto">
          <a:xfrm>
            <a:off x="6477000" y="838200"/>
            <a:ext cx="21336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66"/>
                </a:solidFill>
              </a:rPr>
              <a:t>Hasil </a:t>
            </a:r>
          </a:p>
        </p:txBody>
      </p:sp>
    </p:spTree>
    <p:extLst>
      <p:ext uri="{BB962C8B-B14F-4D97-AF65-F5344CB8AC3E}">
        <p14:creationId xmlns:p14="http://schemas.microsoft.com/office/powerpoint/2010/main" val="227174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Kewajiban</a:t>
            </a:r>
            <a:r>
              <a:rPr lang="en-CA" dirty="0" smtClean="0"/>
              <a:t> </a:t>
            </a:r>
            <a:r>
              <a:rPr lang="en-CA" dirty="0" err="1" smtClean="0"/>
              <a:t>mencari</a:t>
            </a:r>
            <a:r>
              <a:rPr lang="en-CA" dirty="0" smtClean="0"/>
              <a:t> </a:t>
            </a:r>
            <a:r>
              <a:rPr lang="en-CA" dirty="0" err="1" smtClean="0"/>
              <a:t>ilmu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2400" b="1" dirty="0" err="1" smtClean="0"/>
              <a:t>Kewajiban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akademisi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umat</a:t>
            </a:r>
            <a:r>
              <a:rPr lang="en-US" sz="2400" b="1" dirty="0" smtClean="0"/>
              <a:t>)</a:t>
            </a:r>
          </a:p>
          <a:p>
            <a:pPr lvl="1">
              <a:spcBef>
                <a:spcPts val="1200"/>
              </a:spcBef>
            </a:pP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(Qur’an</a:t>
            </a:r>
            <a:r>
              <a:rPr lang="en-US" sz="2400" dirty="0" smtClean="0">
                <a:hlinkClick r:id="" action="ppaction://noaction"/>
              </a:rPr>
              <a:t> 58-11</a:t>
            </a:r>
            <a:r>
              <a:rPr lang="en-US" sz="2400" dirty="0" smtClean="0"/>
              <a:t>, </a:t>
            </a:r>
            <a:r>
              <a:rPr lang="en-US" sz="2400" dirty="0" smtClean="0">
                <a:hlinkClick r:id="" action="ppaction://noaction"/>
              </a:rPr>
              <a:t>9-122</a:t>
            </a:r>
            <a:r>
              <a:rPr lang="en-US" sz="2400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/>
              <a:t>Cara </a:t>
            </a:r>
            <a:r>
              <a:rPr lang="en-US" sz="2400" b="1" dirty="0" err="1" smtClean="0"/>
              <a:t>mencari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ilmu</a:t>
            </a:r>
            <a:r>
              <a:rPr lang="en-US" sz="2400" b="1" dirty="0" smtClean="0"/>
              <a:t> : </a:t>
            </a:r>
            <a:r>
              <a:rPr lang="en-US" sz="2400" b="1" dirty="0" err="1" smtClean="0"/>
              <a:t>Iqra</a:t>
            </a:r>
            <a:r>
              <a:rPr lang="en-US" sz="2400" b="1" dirty="0" smtClean="0"/>
              <a:t> </a:t>
            </a:r>
            <a:r>
              <a:rPr lang="en-US" sz="2400" dirty="0" smtClean="0">
                <a:hlinkClick r:id="" action="ppaction://noaction"/>
              </a:rPr>
              <a:t>(QS 20, 114)</a:t>
            </a:r>
            <a:endParaRPr lang="en-US" sz="2400" dirty="0" smtClean="0"/>
          </a:p>
          <a:p>
            <a:pPr lvl="1">
              <a:spcBef>
                <a:spcPts val="1200"/>
              </a:spcBef>
            </a:pPr>
            <a:r>
              <a:rPr lang="en-US" sz="2400" dirty="0" err="1" smtClean="0"/>
              <a:t>Membaca</a:t>
            </a:r>
            <a:r>
              <a:rPr lang="en-US" sz="2400" dirty="0" smtClean="0"/>
              <a:t> – library, reasoning,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ahli</a:t>
            </a:r>
            <a:endParaRPr lang="en-US" sz="2400" dirty="0" smtClean="0"/>
          </a:p>
          <a:p>
            <a:pPr lvl="1">
              <a:spcBef>
                <a:spcPts val="1200"/>
              </a:spcBef>
            </a:pPr>
            <a:r>
              <a:rPr lang="en-US" sz="2400" dirty="0" err="1" smtClean="0"/>
              <a:t>Memperhatikan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alam</a:t>
            </a:r>
            <a:r>
              <a:rPr lang="en-US" sz="2400" dirty="0" smtClean="0"/>
              <a:t> </a:t>
            </a:r>
            <a:r>
              <a:rPr lang="en-US" sz="2400" dirty="0" err="1" smtClean="0"/>
              <a:t>sekeliling</a:t>
            </a:r>
            <a:r>
              <a:rPr lang="en-US" sz="2400" dirty="0" smtClean="0"/>
              <a:t> &amp; </a:t>
            </a:r>
            <a:r>
              <a:rPr lang="en-US" sz="2400" dirty="0" err="1" smtClean="0"/>
              <a:t>lingkungan</a:t>
            </a:r>
            <a:endParaRPr lang="en-US" sz="2400" dirty="0" smtClean="0"/>
          </a:p>
          <a:p>
            <a:pPr lvl="1">
              <a:spcBef>
                <a:spcPts val="1200"/>
              </a:spcBef>
            </a:pPr>
            <a:r>
              <a:rPr lang="en-US" sz="2400" dirty="0" err="1" smtClean="0"/>
              <a:t>Pengalaman</a:t>
            </a:r>
            <a:r>
              <a:rPr lang="en-US" sz="2400" dirty="0" smtClean="0"/>
              <a:t>: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, personal, education </a:t>
            </a:r>
          </a:p>
          <a:p>
            <a:pPr lvl="1">
              <a:spcBef>
                <a:spcPts val="1200"/>
              </a:spcBef>
            </a:pP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– </a:t>
            </a:r>
            <a:r>
              <a:rPr lang="en-US" sz="2400" dirty="0" err="1" smtClean="0"/>
              <a:t>laboratorium</a:t>
            </a:r>
            <a:endParaRPr lang="id-ID" sz="24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Oval 2"/>
          <p:cNvSpPr>
            <a:spLocks noChangeArrowheads="1"/>
          </p:cNvSpPr>
          <p:nvPr/>
        </p:nvSpPr>
        <p:spPr bwMode="auto">
          <a:xfrm>
            <a:off x="685800" y="1143000"/>
            <a:ext cx="2209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66"/>
                </a:solidFill>
              </a:rPr>
              <a:t>Hasil</a:t>
            </a:r>
          </a:p>
          <a:p>
            <a:pPr algn="ctr"/>
            <a:r>
              <a:rPr lang="en-US" sz="2000">
                <a:solidFill>
                  <a:srgbClr val="000066"/>
                </a:solidFill>
              </a:rPr>
              <a:t>wawancara</a:t>
            </a:r>
          </a:p>
        </p:txBody>
      </p:sp>
      <p:sp>
        <p:nvSpPr>
          <p:cNvPr id="37892" name="Oval 3"/>
          <p:cNvSpPr>
            <a:spLocks noChangeArrowheads="1"/>
          </p:cNvSpPr>
          <p:nvPr/>
        </p:nvSpPr>
        <p:spPr bwMode="auto">
          <a:xfrm>
            <a:off x="685800" y="2895600"/>
            <a:ext cx="2209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66"/>
                </a:solidFill>
              </a:rPr>
              <a:t>Hasil </a:t>
            </a:r>
          </a:p>
          <a:p>
            <a:pPr algn="ctr"/>
            <a:r>
              <a:rPr lang="en-US" sz="2000">
                <a:solidFill>
                  <a:srgbClr val="000066"/>
                </a:solidFill>
              </a:rPr>
              <a:t>observasi</a:t>
            </a:r>
          </a:p>
        </p:txBody>
      </p:sp>
      <p:sp>
        <p:nvSpPr>
          <p:cNvPr id="37893" name="Oval 4"/>
          <p:cNvSpPr>
            <a:spLocks noChangeArrowheads="1"/>
          </p:cNvSpPr>
          <p:nvPr/>
        </p:nvSpPr>
        <p:spPr bwMode="auto">
          <a:xfrm>
            <a:off x="609600" y="4724400"/>
            <a:ext cx="2209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66"/>
                </a:solidFill>
              </a:rPr>
              <a:t>Hasil</a:t>
            </a:r>
          </a:p>
          <a:p>
            <a:pPr algn="ctr"/>
            <a:r>
              <a:rPr lang="en-US" sz="2000">
                <a:solidFill>
                  <a:srgbClr val="000066"/>
                </a:solidFill>
              </a:rPr>
              <a:t>dokumentasi</a:t>
            </a:r>
          </a:p>
        </p:txBody>
      </p:sp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4251325" y="396875"/>
            <a:ext cx="3182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200"/>
              <a:t>Interpretasi Data</a:t>
            </a:r>
          </a:p>
        </p:txBody>
      </p:sp>
      <p:sp>
        <p:nvSpPr>
          <p:cNvPr id="37895" name="Text Box 6"/>
          <p:cNvSpPr txBox="1">
            <a:spLocks noChangeArrowheads="1"/>
          </p:cNvSpPr>
          <p:nvPr/>
        </p:nvSpPr>
        <p:spPr bwMode="auto">
          <a:xfrm>
            <a:off x="4175125" y="1568450"/>
            <a:ext cx="243374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>
                <a:latin typeface="Arial Black" pitchFamily="34" charset="0"/>
              </a:rPr>
              <a:t>Time series</a:t>
            </a:r>
          </a:p>
          <a:p>
            <a:pPr eaLnBrk="1" hangingPunct="1"/>
            <a:r>
              <a:rPr lang="en-US" dirty="0" smtClean="0">
                <a:latin typeface="Arial Black" pitchFamily="34" charset="0"/>
              </a:rPr>
              <a:t>Matching </a:t>
            </a:r>
            <a:r>
              <a:rPr lang="en-US" dirty="0" err="1">
                <a:latin typeface="Arial Black" pitchFamily="34" charset="0"/>
              </a:rPr>
              <a:t>consept</a:t>
            </a:r>
            <a:endParaRPr lang="en-US" dirty="0">
              <a:latin typeface="Arial Black" pitchFamily="34" charset="0"/>
            </a:endParaRPr>
          </a:p>
          <a:p>
            <a:pPr eaLnBrk="1" hangingPunct="1"/>
            <a:r>
              <a:rPr lang="en-US" dirty="0" smtClean="0">
                <a:latin typeface="Arial Black" pitchFamily="34" charset="0"/>
              </a:rPr>
              <a:t>Content analysis</a:t>
            </a:r>
          </a:p>
          <a:p>
            <a:pPr eaLnBrk="1" hangingPunct="1"/>
            <a:r>
              <a:rPr lang="en-US" dirty="0" smtClean="0">
                <a:latin typeface="Arial Black" pitchFamily="34" charset="0"/>
              </a:rPr>
              <a:t>Narrative</a:t>
            </a:r>
          </a:p>
          <a:p>
            <a:pPr eaLnBrk="1" hangingPunct="1"/>
            <a:r>
              <a:rPr lang="en-US" dirty="0" smtClean="0">
                <a:latin typeface="Arial Black" pitchFamily="34" charset="0"/>
              </a:rPr>
              <a:t>Discourse</a:t>
            </a:r>
          </a:p>
          <a:p>
            <a:pPr eaLnBrk="1" hangingPunct="1"/>
            <a:r>
              <a:rPr lang="en-US" dirty="0" smtClean="0">
                <a:latin typeface="Arial Black" pitchFamily="34" charset="0"/>
              </a:rPr>
              <a:t>Strategic , </a:t>
            </a:r>
            <a:r>
              <a:rPr lang="en-US" dirty="0" err="1" smtClean="0">
                <a:latin typeface="Arial Black" pitchFamily="34" charset="0"/>
              </a:rPr>
              <a:t>dll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7896" name="AutoShape 7"/>
          <p:cNvSpPr>
            <a:spLocks noChangeArrowheads="1"/>
          </p:cNvSpPr>
          <p:nvPr/>
        </p:nvSpPr>
        <p:spPr bwMode="auto">
          <a:xfrm>
            <a:off x="4500563" y="4292600"/>
            <a:ext cx="3886200" cy="1828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Kriteria interpretasi</a:t>
            </a:r>
          </a:p>
          <a:p>
            <a:pPr algn="ctr"/>
            <a:r>
              <a:rPr lang="en-US" sz="2400">
                <a:solidFill>
                  <a:srgbClr val="000000"/>
                </a:solidFill>
              </a:rPr>
              <a:t>Proposisi</a:t>
            </a:r>
          </a:p>
          <a:p>
            <a:pPr algn="ctr"/>
            <a:r>
              <a:rPr lang="en-US" sz="2400">
                <a:solidFill>
                  <a:srgbClr val="000000"/>
                </a:solidFill>
              </a:rPr>
              <a:t>Hasil penelitian lain</a:t>
            </a:r>
          </a:p>
          <a:p>
            <a:pPr algn="ctr"/>
            <a:r>
              <a:rPr lang="en-US" sz="2400">
                <a:solidFill>
                  <a:srgbClr val="000000"/>
                </a:solidFill>
              </a:rPr>
              <a:t>Pendapat ahli lain</a:t>
            </a:r>
          </a:p>
        </p:txBody>
      </p:sp>
    </p:spTree>
    <p:extLst>
      <p:ext uri="{BB962C8B-B14F-4D97-AF65-F5344CB8AC3E}">
        <p14:creationId xmlns:p14="http://schemas.microsoft.com/office/powerpoint/2010/main" val="378307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AutoShape 2"/>
          <p:cNvSpPr>
            <a:spLocks noChangeArrowheads="1"/>
          </p:cNvSpPr>
          <p:nvPr/>
        </p:nvSpPr>
        <p:spPr bwMode="auto">
          <a:xfrm>
            <a:off x="611188" y="1989138"/>
            <a:ext cx="7543800" cy="44958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8916" name="AutoShape 3"/>
          <p:cNvSpPr>
            <a:spLocks noChangeArrowheads="1"/>
          </p:cNvSpPr>
          <p:nvPr/>
        </p:nvSpPr>
        <p:spPr bwMode="auto">
          <a:xfrm>
            <a:off x="2133600" y="457200"/>
            <a:ext cx="5257800" cy="914400"/>
          </a:xfrm>
          <a:prstGeom prst="downArrowCallout">
            <a:avLst>
              <a:gd name="adj1" fmla="val 143750"/>
              <a:gd name="adj2" fmla="val 143750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000000"/>
                </a:solidFill>
              </a:rPr>
              <a:t>Hasil proses di atas</a:t>
            </a:r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974725" y="2706688"/>
            <a:ext cx="221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Kelompok data</a:t>
            </a:r>
          </a:p>
        </p:txBody>
      </p:sp>
      <p:sp>
        <p:nvSpPr>
          <p:cNvPr id="38918" name="Text Box 5"/>
          <p:cNvSpPr txBox="1">
            <a:spLocks noChangeArrowheads="1"/>
          </p:cNvSpPr>
          <p:nvPr/>
        </p:nvSpPr>
        <p:spPr bwMode="auto">
          <a:xfrm>
            <a:off x="2346325" y="3697288"/>
            <a:ext cx="2846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Teknik2 interpretasi</a:t>
            </a:r>
          </a:p>
        </p:txBody>
      </p:sp>
      <p:sp>
        <p:nvSpPr>
          <p:cNvPr id="38919" name="Text Box 6"/>
          <p:cNvSpPr txBox="1">
            <a:spLocks noChangeArrowheads="1"/>
          </p:cNvSpPr>
          <p:nvPr/>
        </p:nvSpPr>
        <p:spPr bwMode="auto">
          <a:xfrm>
            <a:off x="4327525" y="4687888"/>
            <a:ext cx="2849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Simpulan penelitian</a:t>
            </a:r>
          </a:p>
        </p:txBody>
      </p:sp>
      <p:sp>
        <p:nvSpPr>
          <p:cNvPr id="38920" name="Text Box 7">
            <a:hlinkClick r:id="rId2" action="ppaction://hlinksldjump" highlightClick="1"/>
          </p:cNvPr>
          <p:cNvSpPr txBox="1">
            <a:spLocks noChangeArrowheads="1"/>
          </p:cNvSpPr>
          <p:nvPr/>
        </p:nvSpPr>
        <p:spPr bwMode="auto">
          <a:xfrm>
            <a:off x="5487988" y="6184900"/>
            <a:ext cx="1162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id-ID">
                <a:solidFill>
                  <a:srgbClr val="FFFF00"/>
                </a:solidFill>
              </a:rPr>
              <a:t>Back to X</a:t>
            </a:r>
            <a:endParaRPr lang="en-GB">
              <a:solidFill>
                <a:srgbClr val="FFFF00"/>
              </a:solidFill>
            </a:endParaRPr>
          </a:p>
        </p:txBody>
      </p:sp>
      <p:sp>
        <p:nvSpPr>
          <p:cNvPr id="38921" name="Text Box 8"/>
          <p:cNvSpPr txBox="1">
            <a:spLocks noChangeArrowheads="1"/>
          </p:cNvSpPr>
          <p:nvPr/>
        </p:nvSpPr>
        <p:spPr bwMode="auto">
          <a:xfrm>
            <a:off x="968375" y="2725738"/>
            <a:ext cx="221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Kelompok data</a:t>
            </a:r>
          </a:p>
        </p:txBody>
      </p:sp>
      <p:sp>
        <p:nvSpPr>
          <p:cNvPr id="38922" name="Text Box 9"/>
          <p:cNvSpPr txBox="1">
            <a:spLocks noChangeArrowheads="1"/>
          </p:cNvSpPr>
          <p:nvPr/>
        </p:nvSpPr>
        <p:spPr bwMode="auto">
          <a:xfrm>
            <a:off x="2339975" y="3716338"/>
            <a:ext cx="2846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Teknik2 interpretasi</a:t>
            </a:r>
          </a:p>
        </p:txBody>
      </p:sp>
      <p:sp>
        <p:nvSpPr>
          <p:cNvPr id="38923" name="Text Box 10"/>
          <p:cNvSpPr txBox="1">
            <a:spLocks noChangeArrowheads="1"/>
          </p:cNvSpPr>
          <p:nvPr/>
        </p:nvSpPr>
        <p:spPr bwMode="auto">
          <a:xfrm>
            <a:off x="4356100" y="4652963"/>
            <a:ext cx="32015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dirty="0" err="1" smtClean="0">
                <a:solidFill>
                  <a:srgbClr val="000000"/>
                </a:solidFill>
              </a:rPr>
              <a:t>Kesimpulan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penelitian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8924" name="Text Box 11"/>
          <p:cNvSpPr txBox="1">
            <a:spLocks noChangeArrowheads="1"/>
          </p:cNvSpPr>
          <p:nvPr/>
        </p:nvSpPr>
        <p:spPr bwMode="auto">
          <a:xfrm>
            <a:off x="996950" y="2690813"/>
            <a:ext cx="221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00"/>
                </a:solidFill>
              </a:rPr>
              <a:t>Kelompok data</a:t>
            </a:r>
          </a:p>
        </p:txBody>
      </p:sp>
      <p:sp>
        <p:nvSpPr>
          <p:cNvPr id="38925" name="Text Box 12"/>
          <p:cNvSpPr txBox="1">
            <a:spLocks noChangeArrowheads="1"/>
          </p:cNvSpPr>
          <p:nvPr/>
        </p:nvSpPr>
        <p:spPr bwMode="auto">
          <a:xfrm>
            <a:off x="2368550" y="3681413"/>
            <a:ext cx="2846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00"/>
                </a:solidFill>
              </a:rPr>
              <a:t>Teknik2 interpretasi</a:t>
            </a:r>
          </a:p>
        </p:txBody>
      </p:sp>
    </p:spTree>
    <p:extLst>
      <p:ext uri="{BB962C8B-B14F-4D97-AF65-F5344CB8AC3E}">
        <p14:creationId xmlns:p14="http://schemas.microsoft.com/office/powerpoint/2010/main" val="318201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132856"/>
            <a:ext cx="8208912" cy="43204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5410200" y="4823048"/>
            <a:ext cx="3048000" cy="838200"/>
          </a:xfrm>
          <a:prstGeom prst="wedgeRoundRectCallout">
            <a:avLst>
              <a:gd name="adj1" fmla="val -30128"/>
              <a:gd name="adj2" fmla="val -104978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Tanpa</a:t>
            </a:r>
            <a:r>
              <a:rPr lang="en-U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penelitian</a:t>
            </a:r>
            <a:r>
              <a:rPr lang="en-US" sz="2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diragukan</a:t>
            </a:r>
            <a:endParaRPr lang="en-U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91680" y="1484784"/>
            <a:ext cx="5904656" cy="9334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Mencari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</a:t>
            </a: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kebenaran</a:t>
            </a:r>
            <a:endParaRPr lang="en-US" sz="28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Ukuran</a:t>
            </a:r>
            <a:r>
              <a:rPr lang="en-US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Duniawi</a:t>
            </a:r>
            <a:r>
              <a:rPr lang="en-US" sz="28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Manusia</a:t>
            </a:r>
            <a:r>
              <a:rPr lang="en-US" sz="28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)</a:t>
            </a:r>
            <a:endParaRPr lang="en-US" sz="28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842987" y="2803748"/>
            <a:ext cx="2000821" cy="12926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600" dirty="0" err="1">
                <a:latin typeface="Aharoni" pitchFamily="2" charset="-79"/>
                <a:cs typeface="Aharoni" pitchFamily="2" charset="-79"/>
              </a:rPr>
              <a:t>Berlogika</a:t>
            </a:r>
            <a:r>
              <a:rPr lang="en-US" sz="2600" dirty="0">
                <a:latin typeface="Aharoni" pitchFamily="2" charset="-79"/>
                <a:cs typeface="Aharoni" pitchFamily="2" charset="-79"/>
              </a:rPr>
              <a:t>,</a:t>
            </a:r>
          </a:p>
          <a:p>
            <a:pPr eaLnBrk="1" hangingPunct="1"/>
            <a:r>
              <a:rPr lang="en-US" sz="2600" dirty="0" err="1">
                <a:latin typeface="Aharoni" pitchFamily="2" charset="-79"/>
                <a:cs typeface="Aharoni" pitchFamily="2" charset="-79"/>
              </a:rPr>
              <a:t>Bernalar</a:t>
            </a:r>
            <a:r>
              <a:rPr lang="en-US" sz="2600" dirty="0">
                <a:latin typeface="Aharoni" pitchFamily="2" charset="-79"/>
                <a:cs typeface="Aharoni" pitchFamily="2" charset="-79"/>
              </a:rPr>
              <a:t>,</a:t>
            </a:r>
          </a:p>
          <a:p>
            <a:pPr eaLnBrk="1" hangingPunct="1"/>
            <a:r>
              <a:rPr lang="en-US" sz="2600" dirty="0" err="1">
                <a:latin typeface="Aharoni" pitchFamily="2" charset="-79"/>
                <a:cs typeface="Aharoni" pitchFamily="2" charset="-79"/>
              </a:rPr>
              <a:t>Berpikir</a:t>
            </a:r>
            <a:r>
              <a:rPr lang="en-US" sz="2600" dirty="0">
                <a:latin typeface="Aharoni" pitchFamily="2" charset="-79"/>
                <a:cs typeface="Aharoni" pitchFamily="2" charset="-79"/>
              </a:rPr>
              <a:t>,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3357563" y="2803748"/>
            <a:ext cx="2329829" cy="89255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600" dirty="0" err="1">
                <a:latin typeface="Aharoni" pitchFamily="2" charset="-79"/>
                <a:cs typeface="Aharoni" pitchFamily="2" charset="-79"/>
              </a:rPr>
              <a:t>Pengalaman</a:t>
            </a:r>
            <a:r>
              <a:rPr lang="en-US" sz="2600" dirty="0">
                <a:latin typeface="Aharoni" pitchFamily="2" charset="-79"/>
                <a:cs typeface="Aharoni" pitchFamily="2" charset="-79"/>
              </a:rPr>
              <a:t>,</a:t>
            </a:r>
          </a:p>
          <a:p>
            <a:pPr eaLnBrk="1" hangingPunct="1"/>
            <a:r>
              <a:rPr lang="en-US" sz="2600" dirty="0" err="1">
                <a:latin typeface="Aharoni" pitchFamily="2" charset="-79"/>
                <a:cs typeface="Aharoni" pitchFamily="2" charset="-79"/>
              </a:rPr>
              <a:t>Intuisi</a:t>
            </a:r>
            <a:endParaRPr lang="en-US" sz="2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6215063" y="2803748"/>
            <a:ext cx="2029345" cy="49244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600" dirty="0" err="1">
                <a:latin typeface="Aharoni" pitchFamily="2" charset="-79"/>
                <a:cs typeface="Aharoni" pitchFamily="2" charset="-79"/>
              </a:rPr>
              <a:t>Perasaan</a:t>
            </a:r>
            <a:r>
              <a:rPr lang="en-US" sz="2600" dirty="0">
                <a:latin typeface="Calibri" pitchFamily="34" charset="0"/>
              </a:rPr>
              <a:t> </a:t>
            </a:r>
          </a:p>
        </p:txBody>
      </p:sp>
      <p:sp>
        <p:nvSpPr>
          <p:cNvPr id="10" name="Left Brace 9"/>
          <p:cNvSpPr/>
          <p:nvPr/>
        </p:nvSpPr>
        <p:spPr>
          <a:xfrm rot="16200000">
            <a:off x="2869022" y="2277901"/>
            <a:ext cx="642938" cy="4695007"/>
          </a:xfrm>
          <a:prstGeom prst="leftBrac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1843397" y="5033962"/>
            <a:ext cx="261481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600" dirty="0" err="1">
                <a:latin typeface="Aharoni" pitchFamily="2" charset="-79"/>
                <a:cs typeface="Aharoni" pitchFamily="2" charset="-79"/>
              </a:rPr>
              <a:t>Penelitian</a:t>
            </a:r>
            <a:r>
              <a:rPr lang="en-US" sz="26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600" dirty="0" err="1">
                <a:latin typeface="Aharoni" pitchFamily="2" charset="-79"/>
                <a:cs typeface="Aharoni" pitchFamily="2" charset="-79"/>
              </a:rPr>
              <a:t>ilmiah</a:t>
            </a:r>
            <a:endParaRPr lang="en-US" sz="2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Left Brace 11"/>
          <p:cNvSpPr/>
          <p:nvPr/>
        </p:nvSpPr>
        <p:spPr>
          <a:xfrm rot="16200000">
            <a:off x="5515237" y="1646199"/>
            <a:ext cx="571500" cy="4886846"/>
          </a:xfrm>
          <a:prstGeom prst="leftBrac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842987" y="5478153"/>
            <a:ext cx="469500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000" dirty="0" err="1">
                <a:latin typeface="Aharoni" pitchFamily="2" charset="-79"/>
                <a:cs typeface="Aharoni" pitchFamily="2" charset="-79"/>
              </a:rPr>
              <a:t>Positivisme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dan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</a:p>
          <a:p>
            <a:pPr algn="ctr" eaLnBrk="1" hangingPunct="1"/>
            <a:r>
              <a:rPr lang="en-US" sz="2000" dirty="0" smtClean="0">
                <a:latin typeface="Aharoni" pitchFamily="2" charset="-79"/>
                <a:cs typeface="Aharoni" pitchFamily="2" charset="-79"/>
              </a:rPr>
              <a:t>Non-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positivies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/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naturalisme</a:t>
            </a:r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971600" y="228600"/>
            <a:ext cx="7715200" cy="11430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Britannic Bold" pitchFamily="34" charset="0"/>
                <a:ea typeface="+mj-ea"/>
                <a:cs typeface="Aharoni" pitchFamily="2" charset="-79"/>
              </a:rPr>
              <a:t>BAGAIMANA MENCARI ILMU</a:t>
            </a:r>
            <a:endParaRPr kumimoji="0" lang="id-ID" sz="4000" b="1" i="0" u="none" strike="noStrike" kern="1200" cap="none" spc="0" normalizeH="0" baseline="0" noProof="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Britannic Bold" pitchFamily="34" charset="0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899592" y="228600"/>
            <a:ext cx="7787208" cy="11430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cap="none" spc="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itchFamily="34" charset="0"/>
              </a:rPr>
              <a:t>SURAH AL MUJADALAH (58 – 11) 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765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Hai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orang-orang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beriman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apabila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dikatakan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kepadamu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: "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Berlapang-lapanglah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dalam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majelis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",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maka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lapangkanlah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niscaya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Allah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akan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memberi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kelapangan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untukmu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. Dan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apabila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dikatakan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: "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Berdirilah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kamu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",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maka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berdirilah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niscaya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Allah </a:t>
            </a:r>
            <a:r>
              <a:rPr lang="en-US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akan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meninggikan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orang-orang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beriman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antaramu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dan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orang-orang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diberi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ilmu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pengetahuan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beberapa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derajat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Dan Allah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Maha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Mengetahui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apa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kamu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kerjakan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Q. </a:t>
            </a:r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</a:rPr>
              <a:t>Shihab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 (2002, </a:t>
            </a:r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</a:rPr>
              <a:t>vol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  14, </a:t>
            </a:r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</a:rPr>
              <a:t>hal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  79)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b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tetapi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menegaskan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bahwa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mereka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memiliki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derajat-derajat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yakni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lebih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tinggi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dari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sekedar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beriman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…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adalah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mereka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beriman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menghiasi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diri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mereka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dengan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pengetahuan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Ini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berarti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ayat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di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atas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membagi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kaum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beriman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dalam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2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kelompok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(1)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sekedar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beriman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beramal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saleh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(2)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beriman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beramal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saleh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, 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serta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memiliki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pengetahuan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27653" name="TextBox 4"/>
          <p:cNvSpPr txBox="1">
            <a:spLocks noChangeArrowheads="1"/>
          </p:cNvSpPr>
          <p:nvPr/>
        </p:nvSpPr>
        <p:spPr bwMode="auto">
          <a:xfrm>
            <a:off x="6324600" y="6248400"/>
            <a:ext cx="1447800" cy="36988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dirty="0">
                <a:hlinkClick r:id="rId2" action="ppaction://hlinksldjump"/>
              </a:rPr>
              <a:t>Back to 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3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899592" y="228600"/>
            <a:ext cx="7787208" cy="11430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cap="none" spc="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itchFamily="34" charset="0"/>
              </a:rPr>
              <a:t>SURAH AT-TAUBAH (9 -122)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Tidak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sepatutnya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bagi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mukminin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itu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pergi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semuanya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ke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medan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perang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).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Mengapa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tidak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pergi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dari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tiap-tiap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golongan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antara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mereka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beberapa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orang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untuk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memperdalam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pengetahuan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mereka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tentang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agama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untuk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memberi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peringatan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kepada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kaumnya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apabila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mereka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telah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kembali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kepadanya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supaya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mereka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itu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dapat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menjaga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dirinya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Q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Shihab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(2002,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vol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 5,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hal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 707) 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yakni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pengetahuan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mendalam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menyangkut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hal-hal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sulit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tersembunyi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Bukan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sekadar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pengetahuan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, …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mengandung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makna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kesungguhan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upaya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, yang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dengan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keberhasilan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upaya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itu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para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pelaku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menjadi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pakar-pakar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dalam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bidangnya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Demikian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kata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tersebut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mengundang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kaum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muslimin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untuk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menjadi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pakar-pakar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pengetahuan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Umsida 19 Feb 2011</a:t>
            </a:r>
          </a:p>
        </p:txBody>
      </p:sp>
      <p:sp>
        <p:nvSpPr>
          <p:cNvPr id="26629" name="TextBox 4"/>
          <p:cNvSpPr txBox="1">
            <a:spLocks noChangeArrowheads="1"/>
          </p:cNvSpPr>
          <p:nvPr/>
        </p:nvSpPr>
        <p:spPr bwMode="auto">
          <a:xfrm>
            <a:off x="6705600" y="6248400"/>
            <a:ext cx="1171575" cy="36988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>
                <a:hlinkClick r:id="rId2" action="ppaction://hlinksldjump"/>
              </a:rPr>
              <a:t>Back to 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7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Surah</a:t>
            </a:r>
            <a:r>
              <a:rPr lang="en-CA" dirty="0" smtClean="0"/>
              <a:t> </a:t>
            </a:r>
            <a:r>
              <a:rPr lang="en-CA" dirty="0" err="1" smtClean="0"/>
              <a:t>Thaha</a:t>
            </a:r>
            <a:r>
              <a:rPr lang="en-CA" dirty="0" smtClean="0"/>
              <a:t> (20 – 114) 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724400"/>
          </a:xfrm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r>
              <a:rPr lang="en-US" sz="2400" dirty="0" err="1" smtClean="0"/>
              <a:t>Artinya</a:t>
            </a:r>
            <a:r>
              <a:rPr lang="en-US" sz="2400" dirty="0" smtClean="0"/>
              <a:t>: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Maha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Allah Raja Yang </a:t>
            </a:r>
            <a:r>
              <a:rPr lang="en-US" sz="2400" dirty="0" err="1" smtClean="0"/>
              <a:t>sebenar-benarnya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janganlah</a:t>
            </a:r>
            <a:r>
              <a:rPr lang="en-US" sz="2400" dirty="0" smtClean="0"/>
              <a:t> </a:t>
            </a:r>
            <a:r>
              <a:rPr lang="en-US" sz="2400" dirty="0" err="1" smtClean="0"/>
              <a:t>kamu</a:t>
            </a:r>
            <a:r>
              <a:rPr lang="en-US" sz="2400" dirty="0" smtClean="0"/>
              <a:t> </a:t>
            </a:r>
            <a:r>
              <a:rPr lang="en-US" sz="2400" dirty="0" err="1" smtClean="0"/>
              <a:t>tergesa-gesa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Al </a:t>
            </a:r>
            <a:r>
              <a:rPr lang="en-US" sz="2400" dirty="0" err="1" smtClean="0"/>
              <a:t>qur'an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disempurnakan</a:t>
            </a:r>
            <a:r>
              <a:rPr lang="en-US" sz="2400" dirty="0" smtClean="0"/>
              <a:t> </a:t>
            </a:r>
            <a:r>
              <a:rPr lang="en-US" sz="2400" dirty="0" err="1" smtClean="0"/>
              <a:t>mewahyukannya</a:t>
            </a:r>
            <a:r>
              <a:rPr lang="en-US" sz="2400" dirty="0" smtClean="0"/>
              <a:t> </a:t>
            </a:r>
            <a:r>
              <a:rPr lang="en-US" sz="2400" dirty="0" err="1" smtClean="0"/>
              <a:t>kepadamu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katakanlah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"</a:t>
            </a:r>
            <a:r>
              <a:rPr lang="en-US" sz="2400" dirty="0" err="1" smtClean="0">
                <a:solidFill>
                  <a:srgbClr val="FF0000"/>
                </a:solidFill>
              </a:rPr>
              <a:t>Ya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Tuhanku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tambahkanlah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kepadaku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ilmu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pengetahuan</a:t>
            </a:r>
            <a:r>
              <a:rPr lang="en-US" sz="2400" dirty="0" smtClean="0">
                <a:solidFill>
                  <a:srgbClr val="FF0000"/>
                </a:solidFill>
              </a:rPr>
              <a:t>."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sz="2400" dirty="0" smtClean="0"/>
              <a:t>Q </a:t>
            </a:r>
            <a:r>
              <a:rPr lang="en-US" sz="2400" dirty="0" err="1" smtClean="0"/>
              <a:t>Shihab</a:t>
            </a:r>
            <a:r>
              <a:rPr lang="en-US" sz="2400" dirty="0" smtClean="0"/>
              <a:t> (2002, </a:t>
            </a:r>
            <a:r>
              <a:rPr lang="en-US" sz="2400" dirty="0" err="1" smtClean="0"/>
              <a:t>vol</a:t>
            </a:r>
            <a:r>
              <a:rPr lang="en-US" sz="2400" dirty="0" smtClean="0"/>
              <a:t>  8, </a:t>
            </a:r>
            <a:r>
              <a:rPr lang="en-US" sz="2400" dirty="0" err="1" smtClean="0"/>
              <a:t>hal</a:t>
            </a:r>
            <a:r>
              <a:rPr lang="en-US" sz="2400" dirty="0" smtClean="0"/>
              <a:t>  377)</a:t>
            </a:r>
            <a:br>
              <a:rPr lang="en-US" sz="2400" dirty="0" smtClean="0"/>
            </a:b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katakanlah</a:t>
            </a:r>
            <a:r>
              <a:rPr lang="en-US" sz="2400" dirty="0" smtClean="0"/>
              <a:t>: “</a:t>
            </a:r>
            <a:r>
              <a:rPr lang="en-US" sz="2400" dirty="0" err="1" smtClean="0"/>
              <a:t>Tuhan</a:t>
            </a:r>
            <a:r>
              <a:rPr lang="en-US" sz="2400" dirty="0" smtClean="0"/>
              <a:t> </a:t>
            </a:r>
            <a:r>
              <a:rPr lang="en-US" sz="2400" dirty="0" err="1" smtClean="0"/>
              <a:t>Pemelihara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Pembimbing-ku</a:t>
            </a:r>
            <a:r>
              <a:rPr lang="en-US" sz="2400" dirty="0" smtClean="0"/>
              <a:t>, </a:t>
            </a:r>
            <a:r>
              <a:rPr lang="en-US" sz="2400" dirty="0" err="1" smtClean="0"/>
              <a:t>tambahkanlah</a:t>
            </a:r>
            <a:r>
              <a:rPr lang="en-US" sz="2400" dirty="0" smtClean="0"/>
              <a:t> </a:t>
            </a:r>
            <a:r>
              <a:rPr lang="en-US" sz="2400" dirty="0" err="1" smtClean="0"/>
              <a:t>kepadaku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wahyu</a:t>
            </a:r>
            <a:r>
              <a:rPr lang="en-US" sz="2400" dirty="0" smtClean="0"/>
              <a:t>-</a:t>
            </a:r>
            <a:r>
              <a:rPr lang="en-US" sz="2400" dirty="0" err="1" smtClean="0"/>
              <a:t>wahyu</a:t>
            </a:r>
            <a:r>
              <a:rPr lang="en-US" sz="2400" dirty="0" smtClean="0"/>
              <a:t>-Mu yang </a:t>
            </a:r>
            <a:r>
              <a:rPr lang="en-US" sz="2400" dirty="0" err="1" smtClean="0"/>
              <a:t>disampaikan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malaikat</a:t>
            </a:r>
            <a:r>
              <a:rPr lang="en-US" sz="2400" dirty="0" smtClean="0"/>
              <a:t> 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terbentang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ciptaan</a:t>
            </a:r>
            <a:r>
              <a:rPr lang="en-US" sz="2400" dirty="0" smtClean="0"/>
              <a:t>-Mu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alam</a:t>
            </a:r>
            <a:r>
              <a:rPr lang="en-US" sz="2400" dirty="0" smtClean="0"/>
              <a:t> </a:t>
            </a:r>
            <a:r>
              <a:rPr lang="en-US" sz="2400" dirty="0" err="1" smtClean="0"/>
              <a:t>raya</a:t>
            </a:r>
            <a:r>
              <a:rPr lang="en-US" sz="2400" dirty="0" smtClean="0"/>
              <a:t>”</a:t>
            </a:r>
            <a:br>
              <a:rPr lang="en-US" sz="2400" dirty="0" smtClean="0"/>
            </a:br>
            <a:endParaRPr lang="en-C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62484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hlinkClick r:id="rId2" action="ppaction://hlinksldjump"/>
              </a:rPr>
              <a:t>back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Macam2 </a:t>
            </a:r>
            <a:r>
              <a:rPr lang="en-CA" dirty="0" err="1" smtClean="0"/>
              <a:t>Metpen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Secara</a:t>
            </a:r>
            <a:r>
              <a:rPr lang="en-CA" dirty="0" smtClean="0"/>
              <a:t> </a:t>
            </a:r>
            <a:r>
              <a:rPr lang="en-CA" dirty="0" err="1" smtClean="0"/>
              <a:t>umum</a:t>
            </a:r>
            <a:r>
              <a:rPr lang="en-CA" dirty="0" smtClean="0"/>
              <a:t> </a:t>
            </a:r>
            <a:r>
              <a:rPr lang="en-CA" dirty="0" err="1" smtClean="0"/>
              <a:t>metodologi</a:t>
            </a:r>
            <a:r>
              <a:rPr lang="en-CA" dirty="0" smtClean="0"/>
              <a:t> </a:t>
            </a:r>
            <a:r>
              <a:rPr lang="en-CA" dirty="0" err="1" smtClean="0"/>
              <a:t>penelitian</a:t>
            </a:r>
            <a:r>
              <a:rPr lang="en-CA" dirty="0" smtClean="0"/>
              <a:t> </a:t>
            </a:r>
            <a:r>
              <a:rPr lang="en-CA" dirty="0" err="1" smtClean="0"/>
              <a:t>dikelompokkan</a:t>
            </a:r>
            <a:endParaRPr lang="en-CA" dirty="0" smtClean="0"/>
          </a:p>
          <a:p>
            <a:pPr lvl="1"/>
            <a:r>
              <a:rPr lang="en-CA" dirty="0" err="1" smtClean="0"/>
              <a:t>Kuantitatif</a:t>
            </a:r>
            <a:r>
              <a:rPr lang="en-CA" dirty="0" smtClean="0"/>
              <a:t> (</a:t>
            </a:r>
            <a:r>
              <a:rPr lang="en-CA" dirty="0" err="1" smtClean="0"/>
              <a:t>menyamakan</a:t>
            </a:r>
            <a:r>
              <a:rPr lang="en-CA" dirty="0" smtClean="0"/>
              <a:t> </a:t>
            </a:r>
            <a:r>
              <a:rPr lang="en-CA" dirty="0" err="1" smtClean="0"/>
              <a:t>dunia</a:t>
            </a:r>
            <a:r>
              <a:rPr lang="en-CA" dirty="0" smtClean="0"/>
              <a:t> </a:t>
            </a:r>
            <a:r>
              <a:rPr lang="en-CA" dirty="0" err="1" smtClean="0"/>
              <a:t>sosial</a:t>
            </a:r>
            <a:r>
              <a:rPr lang="en-CA" dirty="0" smtClean="0"/>
              <a:t> </a:t>
            </a:r>
            <a:r>
              <a:rPr lang="en-CA" dirty="0" err="1" smtClean="0"/>
              <a:t>seperti</a:t>
            </a:r>
            <a:r>
              <a:rPr lang="en-CA" dirty="0" smtClean="0"/>
              <a:t> </a:t>
            </a:r>
            <a:r>
              <a:rPr lang="en-CA" dirty="0" err="1" smtClean="0"/>
              <a:t>dunia</a:t>
            </a:r>
            <a:r>
              <a:rPr lang="en-CA" dirty="0" smtClean="0"/>
              <a:t> </a:t>
            </a:r>
            <a:r>
              <a:rPr lang="en-CA" dirty="0" err="1" smtClean="0"/>
              <a:t>ilmu</a:t>
            </a:r>
            <a:r>
              <a:rPr lang="en-CA" dirty="0" smtClean="0"/>
              <a:t> </a:t>
            </a:r>
            <a:r>
              <a:rPr lang="en-CA" dirty="0" err="1" smtClean="0"/>
              <a:t>eksakta</a:t>
            </a:r>
            <a:r>
              <a:rPr lang="en-CA" dirty="0" smtClean="0"/>
              <a:t>)</a:t>
            </a:r>
          </a:p>
          <a:p>
            <a:pPr lvl="1"/>
            <a:r>
              <a:rPr lang="en-CA" dirty="0" err="1" smtClean="0"/>
              <a:t>Kualitatif</a:t>
            </a:r>
            <a:r>
              <a:rPr lang="en-CA" dirty="0" smtClean="0"/>
              <a:t> (</a:t>
            </a:r>
            <a:r>
              <a:rPr lang="en-CA" dirty="0" err="1" smtClean="0"/>
              <a:t>melihat</a:t>
            </a:r>
            <a:r>
              <a:rPr lang="en-CA" dirty="0" smtClean="0"/>
              <a:t> </a:t>
            </a:r>
            <a:r>
              <a:rPr lang="en-CA" dirty="0" err="1" smtClean="0"/>
              <a:t>segala</a:t>
            </a:r>
            <a:r>
              <a:rPr lang="en-CA" dirty="0" smtClean="0"/>
              <a:t> </a:t>
            </a:r>
            <a:r>
              <a:rPr lang="en-CA" dirty="0" err="1" smtClean="0"/>
              <a:t>sesuatu</a:t>
            </a:r>
            <a:r>
              <a:rPr lang="en-CA" dirty="0" smtClean="0"/>
              <a:t> </a:t>
            </a:r>
            <a:r>
              <a:rPr lang="en-CA" dirty="0" err="1" smtClean="0"/>
              <a:t>secara</a:t>
            </a:r>
            <a:r>
              <a:rPr lang="en-CA" dirty="0" smtClean="0"/>
              <a:t> </a:t>
            </a:r>
            <a:r>
              <a:rPr lang="en-CA" dirty="0" err="1" smtClean="0"/>
              <a:t>utuh</a:t>
            </a:r>
            <a:r>
              <a:rPr lang="en-CA" dirty="0" smtClean="0"/>
              <a:t>, </a:t>
            </a:r>
            <a:r>
              <a:rPr lang="en-CA" dirty="0" err="1" smtClean="0"/>
              <a:t>kaffah</a:t>
            </a:r>
            <a:r>
              <a:rPr lang="en-CA" dirty="0" smtClean="0"/>
              <a:t>, holistic, comprehensive))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Metodologi</a:t>
            </a:r>
            <a:r>
              <a:rPr lang="en-CA" dirty="0" smtClean="0"/>
              <a:t>  </a:t>
            </a:r>
            <a:r>
              <a:rPr lang="en-CA" dirty="0" err="1" smtClean="0"/>
              <a:t>Penelitian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Melakukan</a:t>
            </a:r>
            <a:r>
              <a:rPr lang="en-CA" dirty="0" smtClean="0"/>
              <a:t> </a:t>
            </a:r>
            <a:r>
              <a:rPr lang="en-CA" dirty="0" err="1" smtClean="0"/>
              <a:t>penelusuran</a:t>
            </a:r>
            <a:r>
              <a:rPr lang="en-CA" dirty="0" smtClean="0"/>
              <a:t>, </a:t>
            </a:r>
            <a:r>
              <a:rPr lang="en-CA" dirty="0" err="1" smtClean="0"/>
              <a:t>penjajagan</a:t>
            </a:r>
            <a:r>
              <a:rPr lang="en-CA" dirty="0" smtClean="0"/>
              <a:t>, </a:t>
            </a:r>
            <a:r>
              <a:rPr lang="en-CA" dirty="0" err="1" smtClean="0"/>
              <a:t>atau</a:t>
            </a:r>
            <a:r>
              <a:rPr lang="en-CA" dirty="0" smtClean="0"/>
              <a:t> cara2 </a:t>
            </a:r>
            <a:r>
              <a:rPr lang="en-CA" dirty="0" err="1" smtClean="0"/>
              <a:t>ilmiah</a:t>
            </a:r>
            <a:r>
              <a:rPr lang="en-CA" dirty="0" smtClean="0"/>
              <a:t> lain </a:t>
            </a:r>
            <a:r>
              <a:rPr lang="en-CA" dirty="0" err="1" smtClean="0"/>
              <a:t>untuk</a:t>
            </a:r>
            <a:r>
              <a:rPr lang="en-CA" dirty="0" smtClean="0"/>
              <a:t> </a:t>
            </a:r>
            <a:r>
              <a:rPr lang="en-CA" dirty="0" err="1" smtClean="0"/>
              <a:t>memperolah</a:t>
            </a:r>
            <a:r>
              <a:rPr lang="en-CA" dirty="0" smtClean="0"/>
              <a:t> </a:t>
            </a:r>
            <a:r>
              <a:rPr lang="en-CA" dirty="0" err="1" smtClean="0"/>
              <a:t>jawaban</a:t>
            </a:r>
            <a:r>
              <a:rPr lang="en-CA" dirty="0" smtClean="0"/>
              <a:t> (</a:t>
            </a:r>
            <a:r>
              <a:rPr lang="en-CA" dirty="0" err="1" smtClean="0"/>
              <a:t>baik</a:t>
            </a:r>
            <a:r>
              <a:rPr lang="en-CA" dirty="0" smtClean="0"/>
              <a:t> </a:t>
            </a:r>
            <a:r>
              <a:rPr lang="en-CA" dirty="0" err="1" smtClean="0"/>
              <a:t>praktis</a:t>
            </a:r>
            <a:r>
              <a:rPr lang="en-CA" dirty="0" smtClean="0"/>
              <a:t> </a:t>
            </a:r>
            <a:r>
              <a:rPr lang="en-CA" dirty="0" err="1" smtClean="0"/>
              <a:t>atau</a:t>
            </a:r>
            <a:r>
              <a:rPr lang="en-CA" dirty="0" smtClean="0"/>
              <a:t> </a:t>
            </a:r>
            <a:r>
              <a:rPr lang="en-CA" dirty="0" err="1" smtClean="0"/>
              <a:t>toritis</a:t>
            </a:r>
            <a:r>
              <a:rPr lang="en-CA" dirty="0" smtClean="0"/>
              <a:t>) </a:t>
            </a:r>
            <a:r>
              <a:rPr lang="en-CA" dirty="0" err="1" smtClean="0"/>
              <a:t>atas</a:t>
            </a:r>
            <a:r>
              <a:rPr lang="en-CA" dirty="0" smtClean="0"/>
              <a:t> </a:t>
            </a:r>
            <a:r>
              <a:rPr lang="en-CA" dirty="0" err="1" smtClean="0"/>
              <a:t>apa</a:t>
            </a:r>
            <a:r>
              <a:rPr lang="en-CA" dirty="0" smtClean="0"/>
              <a:t> yang </a:t>
            </a:r>
            <a:r>
              <a:rPr lang="en-CA" dirty="0" err="1" smtClean="0"/>
              <a:t>dipermasalahkan</a:t>
            </a:r>
            <a:r>
              <a:rPr lang="en-CA" dirty="0" smtClean="0"/>
              <a:t>, </a:t>
            </a:r>
            <a:r>
              <a:rPr lang="en-CA" dirty="0" err="1" smtClean="0"/>
              <a:t>dipelajari</a:t>
            </a:r>
            <a:r>
              <a:rPr lang="en-CA" dirty="0" smtClean="0"/>
              <a:t>, </a:t>
            </a:r>
            <a:r>
              <a:rPr lang="en-CA" dirty="0" err="1" smtClean="0"/>
              <a:t>menjadi</a:t>
            </a:r>
            <a:r>
              <a:rPr lang="en-CA" dirty="0" smtClean="0"/>
              <a:t> </a:t>
            </a:r>
            <a:r>
              <a:rPr lang="en-CA" dirty="0" err="1" smtClean="0"/>
              <a:t>fokus</a:t>
            </a:r>
            <a:r>
              <a:rPr lang="en-CA" dirty="0" smtClean="0"/>
              <a:t> </a:t>
            </a:r>
            <a:r>
              <a:rPr lang="en-CA" dirty="0" err="1" smtClean="0"/>
              <a:t>studi</a:t>
            </a:r>
            <a:r>
              <a:rPr lang="en-CA" dirty="0" smtClean="0"/>
              <a:t>, </a:t>
            </a:r>
            <a:r>
              <a:rPr lang="en-CA" dirty="0" err="1" smtClean="0"/>
              <a:t>atau</a:t>
            </a:r>
            <a:r>
              <a:rPr lang="en-CA" dirty="0" smtClean="0"/>
              <a:t> yang </a:t>
            </a:r>
            <a:r>
              <a:rPr lang="en-CA" dirty="0" err="1" smtClean="0"/>
              <a:t>ditanyakan</a:t>
            </a:r>
            <a:r>
              <a:rPr lang="en-CA" dirty="0" smtClean="0"/>
              <a:t>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1048</Words>
  <Application>Microsoft Office PowerPoint</Application>
  <PresentationFormat>On-screen Show (4:3)</PresentationFormat>
  <Paragraphs>262</Paragraphs>
  <Slides>31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Microsoft ClipArt Gallery</vt:lpstr>
      <vt:lpstr>METODE PENELITIAN AKUNTANSI KEPERILAKUAN, SYARIAH</vt:lpstr>
      <vt:lpstr>BAGAIMANA MENCARI ILMU</vt:lpstr>
      <vt:lpstr>Kewajiban mencari ilmu</vt:lpstr>
      <vt:lpstr>PowerPoint Presentation</vt:lpstr>
      <vt:lpstr>SURAH AL MUJADALAH (58 – 11) </vt:lpstr>
      <vt:lpstr>SURAH AT-TAUBAH (9 -122)</vt:lpstr>
      <vt:lpstr>Surah Thaha (20 – 114)  </vt:lpstr>
      <vt:lpstr>Macam2 Metpen</vt:lpstr>
      <vt:lpstr>Metodologi  Penelitian</vt:lpstr>
      <vt:lpstr>Metodologi  Penelitian</vt:lpstr>
      <vt:lpstr>Akuntansi Keperilakuan???</vt:lpstr>
      <vt:lpstr>Manfaat </vt:lpstr>
      <vt:lpstr>Ruang lingkupnya</vt:lpstr>
      <vt:lpstr>PowerPoint Presentation</vt:lpstr>
      <vt:lpstr>PowerPoint Presentation</vt:lpstr>
      <vt:lpstr>Hasil Rancangan Penelitian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Analisa &amp; Interpretasi</vt:lpstr>
      <vt:lpstr>Analisa </vt:lpstr>
      <vt:lpstr>Analisa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Penelitian Akuntansi Keperilakuan, syariah</dc:title>
  <dc:creator>Tjiptohadi S</dc:creator>
  <cp:lastModifiedBy>afifudin</cp:lastModifiedBy>
  <cp:revision>16</cp:revision>
  <dcterms:created xsi:type="dcterms:W3CDTF">2016-06-18T02:53:54Z</dcterms:created>
  <dcterms:modified xsi:type="dcterms:W3CDTF">2016-06-21T05:57:08Z</dcterms:modified>
</cp:coreProperties>
</file>